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65" r:id="rId3"/>
    <p:sldId id="259" r:id="rId4"/>
    <p:sldId id="260" r:id="rId5"/>
    <p:sldId id="261" r:id="rId6"/>
    <p:sldId id="258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4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ne Neyen" initials="CN" lastIdx="6" clrIdx="0">
    <p:extLst>
      <p:ext uri="{19B8F6BF-5375-455C-9EA6-DF929625EA0E}">
        <p15:presenceInfo xmlns:p15="http://schemas.microsoft.com/office/powerpoint/2012/main" userId="Claudine Ne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4T13:55:57.676" idx="1">
    <p:pos x="10" y="10"/>
    <p:text>HsET was supposed to replace B7 by CD86 in the movie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4T14:40:08.896" idx="4">
    <p:pos x="3871" y="100"/>
    <p:text>Why did you have a * in the title on all these slides? I removed it but if it was there for a reason, re-add.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4T14:59:48.526" idx="5">
    <p:pos x="5681" y="744"/>
    <p:text>maybe HsET is replacing the figure and adding the paracrine pathway?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04T16:16:12.368" idx="6">
    <p:pos x="4355" y="100"/>
    <p:text>again, * in the title, meant something?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88F3D-26B6-F14D-AD6F-50A50DCD5BF8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6B88F-9E69-4740-BFAD-242E26A4E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6F9D7B9-96F6-9E4A-98F9-D9AFE4B12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154926-9372-8044-8DAF-48050D100073}" type="slidenum">
              <a:rPr lang="en-US" altLang="fr-FR"/>
              <a:pPr>
                <a:spcBef>
                  <a:spcPct val="0"/>
                </a:spcBef>
              </a:pPr>
              <a:t>36</a:t>
            </a:fld>
            <a:endParaRPr lang="en-US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5846FB7-0A24-F544-936E-3DE693333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2670648-6537-254B-A92B-EE0C491A5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8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049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45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50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743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229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183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46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624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882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443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12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8096"/>
          </a:xfrm>
          <a:prstGeom prst="rect">
            <a:avLst/>
          </a:prstGeom>
          <a:solidFill>
            <a:srgbClr val="E4EE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629" y="903910"/>
            <a:ext cx="8734806" cy="536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E3FB-60DE-4E4C-82B5-5C2BFE0BCCC2}" type="datetimeFigureOut">
              <a:rPr lang="fr-CH" smtClean="0"/>
              <a:t>18.05.18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9056" y="0"/>
            <a:ext cx="694944" cy="768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5534-7FFF-4A67-9AC6-0328565BC9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57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hi.epfl.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comments" Target="../comments/commen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microsoft.com/office/2007/relationships/media" Target="../media/media8.mp4"/><Relationship Id="rId7" Type="http://schemas.openxmlformats.org/officeDocument/2006/relationships/image" Target="../media/image29.jp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8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AB7B-F506-4A51-9C69-1EB5ECC4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9027"/>
            <a:ext cx="9144000" cy="2533077"/>
          </a:xfrm>
        </p:spPr>
        <p:txBody>
          <a:bodyPr/>
          <a:lstStyle/>
          <a:p>
            <a:r>
              <a:rPr lang="en-GB" dirty="0"/>
              <a:t>V. T cell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F988E-B4CC-48DD-A483-1558B500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340352"/>
            <a:ext cx="7886700" cy="2389632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sv-SE" sz="1800" dirty="0"/>
              <a:t>by Bruno Lemaitre, </a:t>
            </a:r>
          </a:p>
          <a:p>
            <a:pPr marL="342900" indent="-342900" algn="ctr"/>
            <a:r>
              <a:rPr lang="sv-SE" sz="1800" dirty="0"/>
              <a:t>Ecole Polytechnique Fédérale de Lausanne</a:t>
            </a:r>
          </a:p>
          <a:p>
            <a:pPr marL="342900" indent="-342900" algn="ctr"/>
            <a:r>
              <a:rPr lang="fr-FR" sz="1800" dirty="0">
                <a:solidFill>
                  <a:srgbClr val="000000"/>
                </a:solidFill>
              </a:rPr>
              <a:t>Web: </a:t>
            </a:r>
            <a:r>
              <a:rPr lang="fr-FR" sz="1800" dirty="0">
                <a:solidFill>
                  <a:srgbClr val="000000"/>
                </a:solidFill>
                <a:hlinkClick r:id="rId2"/>
              </a:rPr>
              <a:t>http://ghi.epfl.ch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4D9D5-0A21-4742-994C-74AC61EE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16632"/>
            <a:ext cx="8855968" cy="1194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8D2B3-3E9F-45E5-862F-8631BFDE4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94071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D775-6016-4EA9-8D94-1147CE2D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TCR / </a:t>
            </a:r>
            <a:r>
              <a:rPr lang="fr-CH" dirty="0" err="1"/>
              <a:t>antigen</a:t>
            </a:r>
            <a:r>
              <a:rPr lang="fr-CH" dirty="0"/>
              <a:t>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A12FE-3271-492B-BA35-6A38DBCCB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646" y="923417"/>
            <a:ext cx="4709922" cy="4351338"/>
          </a:xfrm>
        </p:spPr>
        <p:txBody>
          <a:bodyPr>
            <a:normAutofit/>
          </a:bodyPr>
          <a:lstStyle/>
          <a:p>
            <a:r>
              <a:rPr lang="en-GB" sz="1800" dirty="0"/>
              <a:t>The primary activation signal is induced  when specific TCRs on naïve T cells  recognize antigenic peptides bound to  the MHC/peptide complex on APCs. </a:t>
            </a:r>
          </a:p>
          <a:p>
            <a:r>
              <a:rPr lang="en-GB" sz="1800" dirty="0"/>
              <a:t>Each T cell needs to engage antigen for a long period, at least several minutes, or multiple times to generate enough signals to initiate a response. </a:t>
            </a:r>
          </a:p>
          <a:p>
            <a:endParaRPr lang="fr-CH" sz="1800" dirty="0"/>
          </a:p>
        </p:txBody>
      </p:sp>
      <p:pic>
        <p:nvPicPr>
          <p:cNvPr id="5" name="Image 1" descr="Dia_9_choix2.jpg">
            <a:extLst>
              <a:ext uri="{FF2B5EF4-FFF2-40B4-BE49-F238E27FC236}">
                <a16:creationId xmlns:a16="http://schemas.microsoft.com/office/drawing/2014/main" id="{8B7DB319-AFC3-4DA0-8E00-978020E3E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2"/>
          <a:stretch/>
        </p:blipFill>
        <p:spPr>
          <a:xfrm>
            <a:off x="5311353" y="1144960"/>
            <a:ext cx="3736410" cy="5043212"/>
          </a:xfrm>
          <a:prstGeom prst="rect">
            <a:avLst/>
          </a:prstGeom>
        </p:spPr>
      </p:pic>
      <p:pic>
        <p:nvPicPr>
          <p:cNvPr id="7" name="Picture 33">
            <a:extLst>
              <a:ext uri="{FF2B5EF4-FFF2-40B4-BE49-F238E27FC236}">
                <a16:creationId xmlns:a16="http://schemas.microsoft.com/office/drawing/2014/main" id="{03026F29-5DEC-472B-A7ED-BB853A0C6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" b="1354"/>
          <a:stretch/>
        </p:blipFill>
        <p:spPr bwMode="auto">
          <a:xfrm>
            <a:off x="3574628" y="2810256"/>
            <a:ext cx="17367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>
            <a:extLst>
              <a:ext uri="{FF2B5EF4-FFF2-40B4-BE49-F238E27FC236}">
                <a16:creationId xmlns:a16="http://schemas.microsoft.com/office/drawing/2014/main" id="{029ECED9-907D-42D8-9486-AA10DAD0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13" y="3524695"/>
            <a:ext cx="37226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1143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1" eaLnBrk="1" hangingPunct="1"/>
            <a:r>
              <a:rPr lang="en-US" sz="1600" b="0" dirty="0">
                <a:latin typeface="+mj-lt"/>
              </a:rPr>
              <a:t>Structure of the TCR</a:t>
            </a:r>
          </a:p>
          <a:p>
            <a:pPr lvl="1" eaLnBrk="1" hangingPunct="1"/>
            <a:r>
              <a:rPr lang="en-US" sz="1600" dirty="0">
                <a:latin typeface="+mj-lt"/>
              </a:rPr>
              <a:t>The TCR 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</a:rPr>
              <a:t> </a:t>
            </a:r>
            <a:r>
              <a:rPr lang="el-GR" sz="1600" b="0" dirty="0">
                <a:latin typeface="+mj-lt"/>
              </a:rPr>
              <a:t>α</a:t>
            </a:r>
            <a:r>
              <a:rPr lang="en-US" sz="1600" b="0" dirty="0">
                <a:latin typeface="+mj-lt"/>
              </a:rPr>
              <a:t> (or </a:t>
            </a:r>
            <a:r>
              <a:rPr lang="el-GR" sz="1600" b="0" dirty="0">
                <a:latin typeface="+mj-lt"/>
              </a:rPr>
              <a:t>δ</a:t>
            </a:r>
            <a:r>
              <a:rPr lang="en-US" sz="1600" b="0" dirty="0">
                <a:latin typeface="+mj-lt"/>
              </a:rPr>
              <a:t>) chain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</a:rPr>
              <a:t> </a:t>
            </a:r>
            <a:r>
              <a:rPr lang="el-GR" sz="1600" b="0" dirty="0">
                <a:latin typeface="+mj-lt"/>
              </a:rPr>
              <a:t>β</a:t>
            </a:r>
            <a:r>
              <a:rPr lang="en-US" sz="1600" b="0" dirty="0">
                <a:latin typeface="+mj-lt"/>
              </a:rPr>
              <a:t> (or </a:t>
            </a:r>
            <a:r>
              <a:rPr lang="el-GR" sz="1600" b="0" dirty="0">
                <a:latin typeface="+mj-lt"/>
              </a:rPr>
              <a:t>γ</a:t>
            </a:r>
            <a:r>
              <a:rPr lang="en-US" sz="1600" b="0" dirty="0">
                <a:latin typeface="+mj-lt"/>
              </a:rPr>
              <a:t>) chain</a:t>
            </a:r>
          </a:p>
          <a:p>
            <a:pPr lvl="1" eaLnBrk="1" hangingPunct="1"/>
            <a:r>
              <a:rPr lang="en-US" sz="1600" dirty="0">
                <a:latin typeface="+mj-lt"/>
              </a:rPr>
              <a:t>CD3: the signal transduction complex 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</a:rPr>
              <a:t> </a:t>
            </a:r>
            <a:r>
              <a:rPr lang="el-GR" sz="1600" b="0" dirty="0">
                <a:latin typeface="+mj-lt"/>
              </a:rPr>
              <a:t>γ</a:t>
            </a:r>
            <a:r>
              <a:rPr lang="en-US" sz="1600" b="0" dirty="0">
                <a:latin typeface="+mj-lt"/>
              </a:rPr>
              <a:t> chain</a:t>
            </a: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</a:rPr>
              <a:t> </a:t>
            </a:r>
            <a:r>
              <a:rPr lang="el-GR" sz="1600" b="0" dirty="0">
                <a:latin typeface="+mj-lt"/>
              </a:rPr>
              <a:t>δ</a:t>
            </a:r>
            <a:r>
              <a:rPr lang="en-US" sz="1600" b="0" dirty="0">
                <a:latin typeface="+mj-lt"/>
              </a:rPr>
              <a:t> chain </a:t>
            </a:r>
            <a:r>
              <a:rPr lang="en-US" sz="1600" dirty="0">
                <a:latin typeface="+mj-lt"/>
              </a:rPr>
              <a:t>heterodimers</a:t>
            </a:r>
          </a:p>
          <a:p>
            <a:pPr marL="514350" lvl="2" indent="-285750" eaLnBrk="1" hangingPunct="1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</a:rPr>
              <a:t> </a:t>
            </a:r>
            <a:r>
              <a:rPr lang="el-GR" sz="1600" b="0" dirty="0">
                <a:latin typeface="+mj-lt"/>
              </a:rPr>
              <a:t>ε</a:t>
            </a:r>
            <a:r>
              <a:rPr lang="fr-CH" sz="1600" b="0" dirty="0">
                <a:latin typeface="+mj-lt"/>
              </a:rPr>
              <a:t> </a:t>
            </a:r>
            <a:r>
              <a:rPr lang="en-US" sz="1600" b="0" dirty="0">
                <a:latin typeface="+mj-lt"/>
              </a:rPr>
              <a:t>chain</a:t>
            </a:r>
            <a:endParaRPr lang="en-US" sz="1600" dirty="0">
              <a:latin typeface="+mj-lt"/>
            </a:endParaRPr>
          </a:p>
          <a:p>
            <a:pPr marL="514350" lvl="2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</a:rPr>
              <a:t> </a:t>
            </a:r>
            <a:r>
              <a:rPr lang="el-GR" sz="1600" b="0" dirty="0">
                <a:latin typeface="+mj-lt"/>
              </a:rPr>
              <a:t>ζ</a:t>
            </a:r>
            <a:r>
              <a:rPr lang="en-US" sz="1600" b="0" dirty="0">
                <a:latin typeface="+mj-lt"/>
              </a:rPr>
              <a:t> chain </a:t>
            </a:r>
            <a:r>
              <a:rPr lang="en-US" sz="1600" dirty="0">
                <a:latin typeface="+mj-lt"/>
              </a:rPr>
              <a:t>homodimer</a:t>
            </a:r>
          </a:p>
        </p:txBody>
      </p:sp>
    </p:spTree>
    <p:extLst>
      <p:ext uri="{BB962C8B-B14F-4D97-AF65-F5344CB8AC3E}">
        <p14:creationId xmlns:p14="http://schemas.microsoft.com/office/powerpoint/2010/main" val="63865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F0B0-6DA9-4556-A4BB-62418E20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TCR-activation by </a:t>
            </a:r>
            <a:r>
              <a:rPr lang="fr-CH" dirty="0" err="1"/>
              <a:t>superantigens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818A-3C14-41B8-BFB1-839F94295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234" y="1279919"/>
            <a:ext cx="5480480" cy="5250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err="1"/>
              <a:t>Superantigens</a:t>
            </a:r>
            <a:r>
              <a:rPr lang="en-GB" sz="1800" b="1" dirty="0"/>
              <a:t> </a:t>
            </a:r>
          </a:p>
          <a:p>
            <a:r>
              <a:rPr lang="en-GB" sz="1800" dirty="0"/>
              <a:t>viral or bacterial proteins that </a:t>
            </a:r>
            <a:r>
              <a:rPr lang="en-GB" sz="1800" b="1" dirty="0"/>
              <a:t>bind simultaneously to </a:t>
            </a:r>
            <a:r>
              <a:rPr lang="en-GB" sz="1800" dirty="0"/>
              <a:t>the </a:t>
            </a:r>
            <a:r>
              <a:rPr lang="en-GB" sz="1800" b="1" dirty="0"/>
              <a:t>TCR V chain </a:t>
            </a:r>
            <a:r>
              <a:rPr lang="en-GB" sz="1800" dirty="0"/>
              <a:t>and to the a chain of an </a:t>
            </a:r>
            <a:r>
              <a:rPr lang="en-GB" sz="1800" b="1" dirty="0"/>
              <a:t>MHC class II </a:t>
            </a:r>
            <a:r>
              <a:rPr lang="en-GB" sz="1800" dirty="0"/>
              <a:t>molecule. This induces crosslinking of TCR &amp; MHCII resulting in T cell activation and proliferation.</a:t>
            </a:r>
          </a:p>
          <a:p>
            <a:pPr marL="0" indent="0">
              <a:buNone/>
            </a:pPr>
            <a:r>
              <a:rPr lang="fr-CH" sz="1800" i="1" dirty="0"/>
              <a:t>e.g. </a:t>
            </a:r>
            <a:r>
              <a:rPr lang="fr-CH" sz="1800" i="1" dirty="0" err="1"/>
              <a:t>staphylococcal</a:t>
            </a:r>
            <a:r>
              <a:rPr lang="fr-CH" sz="1800" i="1" dirty="0"/>
              <a:t> </a:t>
            </a:r>
            <a:r>
              <a:rPr lang="fr-CH" sz="1800" i="1" dirty="0" err="1"/>
              <a:t>enterotoxins</a:t>
            </a:r>
            <a:r>
              <a:rPr lang="fr-CH" sz="1800" i="1" dirty="0"/>
              <a:t> (SEA, SEB, SEC, SED &amp; SEE), </a:t>
            </a:r>
            <a:r>
              <a:rPr lang="fr-CH" sz="1800" i="1" dirty="0" err="1"/>
              <a:t>Toxic</a:t>
            </a:r>
            <a:r>
              <a:rPr lang="fr-CH" sz="1800" i="1" dirty="0"/>
              <a:t> </a:t>
            </a:r>
            <a:r>
              <a:rPr lang="fr-CH" sz="1800" i="1" dirty="0" err="1"/>
              <a:t>shock</a:t>
            </a:r>
            <a:r>
              <a:rPr lang="fr-CH" sz="1800" i="1" dirty="0"/>
              <a:t> syndrome </a:t>
            </a:r>
            <a:r>
              <a:rPr lang="fr-CH" sz="1800" i="1" dirty="0" err="1"/>
              <a:t>toxin</a:t>
            </a:r>
            <a:r>
              <a:rPr lang="fr-CH" sz="1800" i="1" dirty="0"/>
              <a:t> I (TSST-1)</a:t>
            </a:r>
          </a:p>
          <a:p>
            <a:r>
              <a:rPr lang="fr-CH" sz="1800" dirty="0"/>
              <a:t>do not </a:t>
            </a:r>
            <a:r>
              <a:rPr lang="fr-CH" sz="1800" dirty="0" err="1"/>
              <a:t>induce</a:t>
            </a:r>
            <a:r>
              <a:rPr lang="fr-CH" sz="1800" dirty="0"/>
              <a:t> adaptive </a:t>
            </a:r>
            <a:r>
              <a:rPr lang="fr-CH" sz="1800" dirty="0" err="1"/>
              <a:t>responses</a:t>
            </a:r>
            <a:r>
              <a:rPr lang="fr-CH" sz="1800" dirty="0"/>
              <a:t>, but</a:t>
            </a:r>
            <a:r>
              <a:rPr lang="fr-CH" sz="1800" b="1" dirty="0"/>
              <a:t> trigger a massive </a:t>
            </a:r>
            <a:r>
              <a:rPr lang="fr-CH" sz="1800" b="1" dirty="0" err="1"/>
              <a:t>burst</a:t>
            </a:r>
            <a:r>
              <a:rPr lang="fr-CH" sz="1800" b="1" dirty="0"/>
              <a:t> of cytokines </a:t>
            </a:r>
            <a:r>
              <a:rPr lang="fr-CH" sz="1800" dirty="0" err="1"/>
              <a:t>that</a:t>
            </a:r>
            <a:r>
              <a:rPr lang="fr-CH" sz="1800" dirty="0"/>
              <a:t> </a:t>
            </a:r>
            <a:r>
              <a:rPr lang="fr-CH" sz="1800" dirty="0" err="1"/>
              <a:t>may</a:t>
            </a:r>
            <a:r>
              <a:rPr lang="fr-CH" sz="1800" dirty="0"/>
              <a:t> cause </a:t>
            </a:r>
            <a:r>
              <a:rPr lang="fr-CH" sz="1800" dirty="0" err="1"/>
              <a:t>fever</a:t>
            </a:r>
            <a:r>
              <a:rPr lang="fr-CH" sz="1800" dirty="0"/>
              <a:t>, </a:t>
            </a:r>
            <a:r>
              <a:rPr lang="fr-CH" sz="1800" dirty="0" err="1"/>
              <a:t>systemic</a:t>
            </a:r>
            <a:r>
              <a:rPr lang="fr-CH" sz="1800" dirty="0"/>
              <a:t> </a:t>
            </a:r>
            <a:r>
              <a:rPr lang="fr-CH" sz="1800" dirty="0" err="1"/>
              <a:t>toxicity</a:t>
            </a:r>
            <a:r>
              <a:rPr lang="fr-CH" sz="1800" dirty="0"/>
              <a:t> &amp; immune suppression</a:t>
            </a:r>
          </a:p>
          <a:p>
            <a:pPr marL="0" indent="0">
              <a:buNone/>
            </a:pPr>
            <a:r>
              <a:rPr lang="fr-CH" sz="1800" i="1" dirty="0"/>
              <a:t>e.g. </a:t>
            </a:r>
            <a:r>
              <a:rPr lang="fr-CH" sz="1800" i="1" dirty="0" err="1"/>
              <a:t>severe</a:t>
            </a:r>
            <a:r>
              <a:rPr lang="fr-CH" sz="1800" i="1" dirty="0"/>
              <a:t> </a:t>
            </a:r>
            <a:r>
              <a:rPr lang="fr-CH" sz="1800" i="1" dirty="0" err="1"/>
              <a:t>food</a:t>
            </a:r>
            <a:r>
              <a:rPr lang="fr-CH" sz="1800" i="1" dirty="0"/>
              <a:t> </a:t>
            </a:r>
            <a:r>
              <a:rPr lang="fr-CH" sz="1800" i="1" dirty="0" err="1"/>
              <a:t>poisoning</a:t>
            </a:r>
            <a:r>
              <a:rPr lang="fr-CH" sz="1800" i="1" dirty="0"/>
              <a:t>, </a:t>
            </a:r>
            <a:r>
              <a:rPr lang="fr-CH" sz="1800" i="1" dirty="0" err="1"/>
              <a:t>toxic</a:t>
            </a:r>
            <a:r>
              <a:rPr lang="fr-CH" sz="1800" i="1" dirty="0"/>
              <a:t> </a:t>
            </a:r>
            <a:r>
              <a:rPr lang="fr-CH" sz="1800" i="1" dirty="0" err="1"/>
              <a:t>shock</a:t>
            </a:r>
            <a:r>
              <a:rPr lang="fr-CH" sz="1800" i="1" dirty="0"/>
              <a:t> syndrome</a:t>
            </a:r>
          </a:p>
          <a:p>
            <a:pPr marL="0" indent="0">
              <a:buNone/>
            </a:pPr>
            <a:endParaRPr lang="fr-CH" sz="1800" i="1" dirty="0"/>
          </a:p>
          <a:p>
            <a:pPr marL="0" indent="0">
              <a:buNone/>
            </a:pPr>
            <a:endParaRPr lang="fr-CH" sz="1800" i="1" dirty="0"/>
          </a:p>
          <a:p>
            <a:pPr marL="0" indent="0">
              <a:buNone/>
            </a:pPr>
            <a:r>
              <a:rPr lang="en-GB" sz="1800" dirty="0"/>
              <a:t>N.B. Polyclonal activators are often used as experimental tools to study T cell responses and in clinical settings to test for T cell function.</a:t>
            </a:r>
          </a:p>
          <a:p>
            <a:pPr marL="0" indent="0">
              <a:buNone/>
            </a:pPr>
            <a:endParaRPr lang="fr-CH" sz="1800" dirty="0"/>
          </a:p>
        </p:txBody>
      </p:sp>
      <p:pic>
        <p:nvPicPr>
          <p:cNvPr id="5" name="Image 4" descr="Dia_10.jpg">
            <a:extLst>
              <a:ext uri="{FF2B5EF4-FFF2-40B4-BE49-F238E27FC236}">
                <a16:creationId xmlns:a16="http://schemas.microsoft.com/office/drawing/2014/main" id="{35F485BB-D15F-4E52-B663-C68DE54C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23944" r="37267" b="11295"/>
          <a:stretch/>
        </p:blipFill>
        <p:spPr>
          <a:xfrm>
            <a:off x="6023786" y="1401600"/>
            <a:ext cx="2851052" cy="45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5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FA52-DF8D-4227-8F2C-D2CEF6F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Co-</a:t>
            </a:r>
            <a:r>
              <a:rPr lang="fr-CH" dirty="0" err="1"/>
              <a:t>stimulatory</a:t>
            </a:r>
            <a:r>
              <a:rPr lang="fr-CH" dirty="0"/>
              <a:t> </a:t>
            </a:r>
            <a:r>
              <a:rPr lang="fr-CH" dirty="0" err="1"/>
              <a:t>molecules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889A-776B-437A-90D6-AA44B4C44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070" y="1094105"/>
            <a:ext cx="44904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There are two major classes of co-stimulators: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CD80 (or B7-1) and CD86 (or B7-2)</a:t>
            </a:r>
          </a:p>
          <a:p>
            <a:r>
              <a:rPr lang="en-GB" sz="1800" dirty="0"/>
              <a:t>Belong to Ig superfamily</a:t>
            </a:r>
          </a:p>
          <a:p>
            <a:r>
              <a:rPr lang="en-GB" sz="1800" dirty="0"/>
              <a:t>interact with CD28 or CTLA4 on T cells</a:t>
            </a:r>
          </a:p>
          <a:p>
            <a:r>
              <a:rPr lang="en-GB" sz="1800" dirty="0"/>
              <a:t>provide the major co-stimulus to resting naïve T cells by reducing the threshold for TCR signalling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CD40/CD40L</a:t>
            </a:r>
          </a:p>
          <a:p>
            <a:r>
              <a:rPr lang="en-GB" sz="1800" dirty="0"/>
              <a:t>Belong to </a:t>
            </a:r>
            <a:r>
              <a:rPr lang="en-GB" sz="1800" dirty="0" err="1"/>
              <a:t>tumor</a:t>
            </a:r>
            <a:r>
              <a:rPr lang="en-GB" sz="1800" dirty="0"/>
              <a:t> necrosis factor receptor (TNF-R) superfamily </a:t>
            </a:r>
          </a:p>
          <a:p>
            <a:r>
              <a:rPr lang="en-GB" sz="1800" dirty="0"/>
              <a:t>CD40 (on APCs) induces APCs to produce more CD80/CD86 co-stimulators and IL-12</a:t>
            </a:r>
          </a:p>
          <a:p>
            <a:r>
              <a:rPr lang="en-GB" sz="1800" dirty="0"/>
              <a:t>CD40L (on T cells) determines the capacity of T cells to interact with other cells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fr-CH" sz="1800" dirty="0"/>
          </a:p>
        </p:txBody>
      </p:sp>
      <p:pic>
        <p:nvPicPr>
          <p:cNvPr id="6" name="4127_allsteps.mp4">
            <a:hlinkClick r:id="" action="ppaction://media"/>
            <a:extLst>
              <a:ext uri="{FF2B5EF4-FFF2-40B4-BE49-F238E27FC236}">
                <a16:creationId xmlns:a16="http://schemas.microsoft.com/office/drawing/2014/main" id="{383F3E28-F77D-48CC-9E04-CF70910D1A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858525"/>
            <a:ext cx="4483648" cy="35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3C89-FD35-4DF9-99A2-2B483041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The </a:t>
            </a:r>
            <a:r>
              <a:rPr lang="fr-CH" dirty="0" err="1"/>
              <a:t>role</a:t>
            </a:r>
            <a:r>
              <a:rPr lang="fr-CH" dirty="0"/>
              <a:t> of </a:t>
            </a:r>
            <a:r>
              <a:rPr lang="fr-CH" dirty="0" err="1"/>
              <a:t>co</a:t>
            </a:r>
            <a:r>
              <a:rPr lang="fr-CH" dirty="0"/>
              <a:t>-stimulation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561D-B74E-4BEB-8BEA-759D9EEBF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405" y="959993"/>
            <a:ext cx="8759190" cy="722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Signal 1 in the absence of signal 2 causes antigen-specific T cell unresponsiveness. The T cell is unable to produce IL-2 and therefore is unable to proliferate or be clonally selected.</a:t>
            </a:r>
          </a:p>
          <a:p>
            <a:pPr marL="0" indent="0">
              <a:buNone/>
            </a:pPr>
            <a:endParaRPr lang="fr-CH" sz="1800" dirty="0"/>
          </a:p>
        </p:txBody>
      </p:sp>
      <p:pic>
        <p:nvPicPr>
          <p:cNvPr id="5" name="Image 1" descr="dia_12.jpg">
            <a:extLst>
              <a:ext uri="{FF2B5EF4-FFF2-40B4-BE49-F238E27FC236}">
                <a16:creationId xmlns:a16="http://schemas.microsoft.com/office/drawing/2014/main" id="{7F63A204-039F-425B-9F1C-D5566ED8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4" y="1548385"/>
            <a:ext cx="5760641" cy="43204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5A7FCC-9F4D-490A-AF53-25D7873B6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405" y="5924520"/>
            <a:ext cx="8759190" cy="1065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 role of co-stimulation is illustrated by the effect of adjuvants (that activate co-stimulatory molecules). It ensures that T cells are activated in an infectious context. Understanding the biology of co-stimulators is essential in immunotherapies and vaccine development.</a:t>
            </a:r>
          </a:p>
          <a:p>
            <a:pPr marL="0" indent="0">
              <a:buNone/>
            </a:pP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213996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A4E3-3AA4-48DD-898F-C6355214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Adhesion</a:t>
            </a:r>
            <a:r>
              <a:rPr lang="fr-CH" dirty="0"/>
              <a:t> </a:t>
            </a:r>
            <a:r>
              <a:rPr lang="fr-CH" dirty="0" err="1"/>
              <a:t>molecules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5B2B3-3961-4A2B-B755-F887DDE8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To induce a productive response, the binding of T cells to APCs must be stabilized for a sufficiently long period to achieve the necessary signalling threshold. This is performed by adhesion molecules on the T cells whose ligands are expressed on APCs. </a:t>
            </a:r>
          </a:p>
          <a:p>
            <a:r>
              <a:rPr lang="en-GB" sz="1800" dirty="0"/>
              <a:t>The most important of these adhesion molecules belong to the family of heterodimeric (two-chain) proteins called integrins (e.g. LFA-1). </a:t>
            </a:r>
          </a:p>
          <a:p>
            <a:r>
              <a:rPr lang="en-GB" sz="1800" dirty="0"/>
              <a:t>Signals delivered by chemokines and antigen recognition increase integrin affinity and clustering.</a:t>
            </a:r>
          </a:p>
          <a:p>
            <a:pPr marL="0" indent="0">
              <a:buNone/>
            </a:pPr>
            <a:r>
              <a:rPr lang="en-GB" dirty="0"/>
              <a:t>			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4" descr="4130_b.jpg">
            <a:extLst>
              <a:ext uri="{FF2B5EF4-FFF2-40B4-BE49-F238E27FC236}">
                <a16:creationId xmlns:a16="http://schemas.microsoft.com/office/drawing/2014/main" id="{C0F0F72C-A980-49D2-8723-3F967BA9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5488" b="763"/>
          <a:stretch/>
        </p:blipFill>
        <p:spPr>
          <a:xfrm>
            <a:off x="3653212" y="3027561"/>
            <a:ext cx="3422538" cy="3512185"/>
          </a:xfrm>
          <a:prstGeom prst="rect">
            <a:avLst/>
          </a:prstGeom>
        </p:spPr>
      </p:pic>
      <p:pic>
        <p:nvPicPr>
          <p:cNvPr id="5" name="Image 4" descr="4130_a.jpg">
            <a:extLst>
              <a:ext uri="{FF2B5EF4-FFF2-40B4-BE49-F238E27FC236}">
                <a16:creationId xmlns:a16="http://schemas.microsoft.com/office/drawing/2014/main" id="{8DD7DCA4-A796-4D5F-AFD0-90A0F2711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r="6917"/>
          <a:stretch/>
        </p:blipFill>
        <p:spPr>
          <a:xfrm>
            <a:off x="226588" y="3054559"/>
            <a:ext cx="3289768" cy="34851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AEEB6C-973F-425F-8C88-625A61ECAE2F}"/>
              </a:ext>
            </a:extLst>
          </p:cNvPr>
          <p:cNvSpPr/>
          <p:nvPr/>
        </p:nvSpPr>
        <p:spPr>
          <a:xfrm>
            <a:off x="3205460" y="4783653"/>
            <a:ext cx="621792" cy="4389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87EB-8AF9-47A7-A39E-C6B1B75AE145}"/>
              </a:ext>
            </a:extLst>
          </p:cNvPr>
          <p:cNvCxnSpPr>
            <a:cxnSpLocks/>
          </p:cNvCxnSpPr>
          <p:nvPr/>
        </p:nvCxnSpPr>
        <p:spPr>
          <a:xfrm flipH="1">
            <a:off x="6766561" y="4352544"/>
            <a:ext cx="586372" cy="316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2BAA55-7E65-45E9-9232-57C39E9DE427}"/>
              </a:ext>
            </a:extLst>
          </p:cNvPr>
          <p:cNvSpPr txBox="1"/>
          <p:nvPr/>
        </p:nvSpPr>
        <p:spPr>
          <a:xfrm>
            <a:off x="7352933" y="3054559"/>
            <a:ext cx="1729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latin typeface="+mj-lt"/>
              </a:rPr>
              <a:t>Leukocyte</a:t>
            </a:r>
            <a:r>
              <a:rPr lang="fr-CH" b="1" dirty="0">
                <a:latin typeface="+mj-lt"/>
              </a:rPr>
              <a:t> </a:t>
            </a:r>
            <a:r>
              <a:rPr lang="fr-CH" b="1" dirty="0" err="1">
                <a:latin typeface="+mj-lt"/>
              </a:rPr>
              <a:t>function-associated</a:t>
            </a:r>
            <a:r>
              <a:rPr lang="fr-CH" b="1" dirty="0">
                <a:latin typeface="+mj-lt"/>
              </a:rPr>
              <a:t> antigen-1 </a:t>
            </a:r>
          </a:p>
          <a:p>
            <a:r>
              <a:rPr lang="fr-CH" b="1" dirty="0">
                <a:latin typeface="+mj-lt"/>
              </a:rPr>
              <a:t>(LFA-1)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9A1D1D-B6C8-4A46-B38B-470DA020A065}"/>
              </a:ext>
            </a:extLst>
          </p:cNvPr>
          <p:cNvCxnSpPr>
            <a:cxnSpLocks/>
          </p:cNvCxnSpPr>
          <p:nvPr/>
        </p:nvCxnSpPr>
        <p:spPr>
          <a:xfrm flipH="1" flipV="1">
            <a:off x="6849008" y="5539557"/>
            <a:ext cx="503925" cy="427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ACB8A4-9912-4508-9A6E-670CCC88BB69}"/>
              </a:ext>
            </a:extLst>
          </p:cNvPr>
          <p:cNvSpPr txBox="1"/>
          <p:nvPr/>
        </p:nvSpPr>
        <p:spPr>
          <a:xfrm>
            <a:off x="7352933" y="5118206"/>
            <a:ext cx="172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>
                <a:latin typeface="+mj-lt"/>
              </a:rPr>
              <a:t>Intercellular</a:t>
            </a:r>
            <a:r>
              <a:rPr lang="fr-CH" b="1" dirty="0">
                <a:latin typeface="+mj-lt"/>
              </a:rPr>
              <a:t> </a:t>
            </a:r>
            <a:r>
              <a:rPr lang="fr-CH" b="1" dirty="0" err="1">
                <a:latin typeface="+mj-lt"/>
              </a:rPr>
              <a:t>adhesion</a:t>
            </a:r>
            <a:r>
              <a:rPr lang="fr-CH" b="1" dirty="0">
                <a:latin typeface="+mj-lt"/>
              </a:rPr>
              <a:t> molecule-1 (ICAM-1)</a:t>
            </a:r>
          </a:p>
        </p:txBody>
      </p:sp>
    </p:spTree>
    <p:extLst>
      <p:ext uri="{BB962C8B-B14F-4D97-AF65-F5344CB8AC3E}">
        <p14:creationId xmlns:p14="http://schemas.microsoft.com/office/powerpoint/2010/main" val="203399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6D5D-CC6D-4013-AD9E-D8E9BE16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Specific features of CD8+ T cell activation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E2BE-F2CE-4C48-853D-235E7C97B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784" y="4322479"/>
            <a:ext cx="8790432" cy="2535521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Activation of CD8 T cells: two modes of antigen presentation.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APCs ingest infected cells </a:t>
            </a:r>
            <a:r>
              <a:rPr lang="en-GB" sz="1800" dirty="0"/>
              <a:t>and present microbial antigens to CD8+ T cells and to CD4+ helper T cells. The helper T cells then produce cytokines that stimulate the expansion and differentiation of the CD8+ T cells. This is mainly mediated trough a feedback activation from CD4 T cell to the DC that become more prone to stimulate the CD8 T cell.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If the </a:t>
            </a:r>
            <a:r>
              <a:rPr lang="en-GB" sz="1800" b="1" dirty="0"/>
              <a:t>APC </a:t>
            </a:r>
            <a:r>
              <a:rPr lang="en-GB" sz="1800" b="1" dirty="0" err="1"/>
              <a:t>harbors</a:t>
            </a:r>
            <a:r>
              <a:rPr lang="en-GB" sz="1800" b="1" dirty="0"/>
              <a:t> a cytoplasmic microbe,</a:t>
            </a:r>
            <a:r>
              <a:rPr lang="en-GB" sz="1800" dirty="0"/>
              <a:t> CD8+ T cells recognize class I MHC-associated peptides and receive costimulatory signals. </a:t>
            </a:r>
          </a:p>
          <a:p>
            <a:endParaRPr lang="fr-CH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212C4-5824-4062-ABBD-B5404D913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08719"/>
            <a:ext cx="3467401" cy="36754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An APC which has phagocytized an infected cell activates both CD8+ and CD4+ T cells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GB" sz="1600" dirty="0"/>
              <a:t>An infected APC can activate CD8+ T cells</a:t>
            </a:r>
          </a:p>
          <a:p>
            <a:pPr marL="342900" indent="-342900">
              <a:buFont typeface="+mj-lt"/>
              <a:buAutoNum type="arabicPeriod" startAt="2"/>
            </a:pPr>
            <a:endParaRPr lang="fr-CH" sz="1600" dirty="0"/>
          </a:p>
        </p:txBody>
      </p:sp>
      <p:pic>
        <p:nvPicPr>
          <p:cNvPr id="5" name="Image 1" descr="dia_14.jpg">
            <a:extLst>
              <a:ext uri="{FF2B5EF4-FFF2-40B4-BE49-F238E27FC236}">
                <a16:creationId xmlns:a16="http://schemas.microsoft.com/office/drawing/2014/main" id="{03C38720-19A7-472E-9CE8-27911F055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01" y="908719"/>
            <a:ext cx="5676599" cy="37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B54B-51A3-4798-9EE1-2C436D3F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features of CD8+ T cell activation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102D-ECB5-47F3-A0D9-C8AF18F8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/>
              <a:t>The activation of CD8+ T cells is stimulated by recognition of class I MHC-associated peptides and requires </a:t>
            </a:r>
            <a:r>
              <a:rPr lang="en-GB" sz="2000" b="1" dirty="0" err="1"/>
              <a:t>costimulation</a:t>
            </a:r>
            <a:r>
              <a:rPr lang="en-GB" sz="2000" b="1" dirty="0"/>
              <a:t> and/or helper T cells.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Specific features of  CD8+ T cell activation:</a:t>
            </a:r>
          </a:p>
          <a:p>
            <a:pPr marL="514350" indent="-514350">
              <a:buAutoNum type="romanLcParenR"/>
            </a:pPr>
            <a:r>
              <a:rPr lang="en-GB" sz="2000" b="1" dirty="0"/>
              <a:t>initiation </a:t>
            </a:r>
            <a:r>
              <a:rPr lang="en-GB" sz="2000" dirty="0"/>
              <a:t>often requires that the </a:t>
            </a:r>
            <a:r>
              <a:rPr lang="en-GB" sz="2000" b="1" dirty="0"/>
              <a:t>cytoplasmic antigen </a:t>
            </a:r>
            <a:r>
              <a:rPr lang="en-GB" sz="2000" dirty="0"/>
              <a:t>from one cell be </a:t>
            </a:r>
            <a:r>
              <a:rPr lang="en-GB" sz="2000" b="1" dirty="0"/>
              <a:t>cross-presented </a:t>
            </a:r>
            <a:r>
              <a:rPr lang="en-GB" sz="2000" dirty="0"/>
              <a:t>by dendritic cells </a:t>
            </a:r>
          </a:p>
          <a:p>
            <a:pPr marL="514350" indent="-514350">
              <a:buAutoNum type="romanLcParenR"/>
            </a:pPr>
            <a:r>
              <a:rPr lang="en-GB" sz="2000" b="1" dirty="0"/>
              <a:t>differentiation into CTLs </a:t>
            </a:r>
            <a:r>
              <a:rPr lang="en-GB" sz="2000" dirty="0"/>
              <a:t>may require the </a:t>
            </a:r>
            <a:r>
              <a:rPr lang="en-GB" sz="2000" b="1" dirty="0"/>
              <a:t>concomitant activation of CD4+ helper T cells.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virus-infected cells are ingested by dendritic cells and the viral antigens are cross-presented by the APCs, the same APC presents antigens from the cytosol on class I MHC and from vesicles on class II MHC molecules. Thus, both CD8+ T cells and CD4+ T cells specific for viral antigens are activated together. The CD4+ T cells produce cytokines that activate the CD8+ T cells and stimulate the DC to produce more CD80/CD86.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Note: This requirement for helper T cells in CD8+ T cell responses is the likely explanation for the defective CTL responses to many viruses in patients infected with the human immunodeficiency virus (HIV), which kills CD4+ but not CD8+ T cells.</a:t>
            </a:r>
          </a:p>
          <a:p>
            <a:pPr marL="0" indent="0">
              <a:buNone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65256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FA31-B66D-403D-B227-7AD7DD04EF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</a:rPr>
              <a:t>Conclusions | T </a:t>
            </a:r>
            <a:r>
              <a:rPr lang="fr-CH" dirty="0" err="1">
                <a:solidFill>
                  <a:schemeClr val="bg1"/>
                </a:solidFill>
              </a:rPr>
              <a:t>cell</a:t>
            </a:r>
            <a:r>
              <a:rPr lang="fr-CH" dirty="0">
                <a:solidFill>
                  <a:schemeClr val="bg1"/>
                </a:solidFill>
              </a:rPr>
              <a:t>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A1D2-8BCD-4699-AC1C-F51124C4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903910"/>
            <a:ext cx="8734806" cy="5365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/>
              <a:t>T lymphocytes respond in sequential phases: recognition of cell-associated microbial proteins by naïve T cells, expansion of the antigen-specific clones by proliferation, and differentiation of some of the progeny into effector cells and memory cells.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Dendritic cells and T cells interact by forming an </a:t>
            </a:r>
            <a:r>
              <a:rPr lang="en-GB" sz="1800" b="1" dirty="0"/>
              <a:t>immunological synapse </a:t>
            </a:r>
            <a:r>
              <a:rPr lang="en-GB" sz="1800" dirty="0"/>
              <a:t>involving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the TCR with its co-receptors (CD4/CD8)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co-stimulatory receptors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adhesion molecules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Two types of </a:t>
            </a:r>
            <a:r>
              <a:rPr lang="en-GB" sz="1800" b="1" dirty="0"/>
              <a:t>co-stimulation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Expression of CD80/86 on DCs provides signal 2 (‘Danger’)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Expression of CD40L on T cells increases co-stimulatory signals on DCs (feedback)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Two mechanisms of </a:t>
            </a:r>
            <a:r>
              <a:rPr lang="en-GB" sz="1800" b="1" dirty="0"/>
              <a:t>activation of CD8 T cells by DCs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An infected DC can activate CD8+ T cells in the absence of CD4+ T cells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800" dirty="0"/>
              <a:t>A DC which has phagocytized an infected cell can activate CD4+ T cells and CD8+ T cells by cross-presentation. CD8+ T cell activation requires signals from CD4+ T cells through the production of cytokines and positive feedback on DCs (CD40L-CD40)</a:t>
            </a:r>
          </a:p>
          <a:p>
            <a:pPr>
              <a:lnSpc>
                <a:spcPct val="100000"/>
              </a:lnSpc>
            </a:pP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38892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r>
              <a:rPr lang="en-GB" sz="3600" dirty="0"/>
              <a:t>V-2	</a:t>
            </a:r>
            <a:br>
              <a:rPr lang="en-GB" sz="3600" dirty="0"/>
            </a:br>
            <a:r>
              <a:rPr lang="en-GB" sz="3600" dirty="0"/>
              <a:t>Consequences of T cell activation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8000"/>
            <a:ext cx="7886700" cy="2561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Signal transduction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Cytokine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Clonal expansion</a:t>
            </a:r>
          </a:p>
        </p:txBody>
      </p:sp>
    </p:spTree>
    <p:extLst>
      <p:ext uri="{BB962C8B-B14F-4D97-AF65-F5344CB8AC3E}">
        <p14:creationId xmlns:p14="http://schemas.microsoft.com/office/powerpoint/2010/main" val="238370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84D7-F345-4A31-B5EA-4F0FDA40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Signal transduction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DFBF4-F865-43E3-97E0-610E33860D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2" descr="Dia_16.jpg">
            <a:extLst>
              <a:ext uri="{FF2B5EF4-FFF2-40B4-BE49-F238E27FC236}">
                <a16:creationId xmlns:a16="http://schemas.microsoft.com/office/drawing/2014/main" id="{30FD4B7D-A85E-440E-B9B2-649F6FC8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38" y="1155063"/>
            <a:ext cx="5171484" cy="517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4717-F741-4048-A96C-EBEB92C1B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343" y="1155063"/>
            <a:ext cx="42534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800" dirty="0" err="1"/>
              <a:t>Antigen</a:t>
            </a:r>
            <a:r>
              <a:rPr lang="fr-CH" sz="1800" dirty="0"/>
              <a:t> recognition by T </a:t>
            </a:r>
            <a:r>
              <a:rPr lang="fr-CH" sz="1800" dirty="0" err="1"/>
              <a:t>cells</a:t>
            </a:r>
            <a:r>
              <a:rPr lang="fr-CH" sz="1800" dirty="0"/>
              <a:t> </a:t>
            </a:r>
            <a:r>
              <a:rPr lang="fr-CH" sz="1800" dirty="0" err="1"/>
              <a:t>induces</a:t>
            </a:r>
            <a:r>
              <a:rPr lang="fr-CH" sz="1800" dirty="0"/>
              <a:t> </a:t>
            </a:r>
            <a:r>
              <a:rPr lang="fr-CH" sz="1800" dirty="0" err="1"/>
              <a:t>early</a:t>
            </a:r>
            <a:r>
              <a:rPr lang="fr-CH" sz="1800" dirty="0"/>
              <a:t> </a:t>
            </a:r>
            <a:r>
              <a:rPr lang="fr-CH" sz="1800" dirty="0" err="1"/>
              <a:t>signaling</a:t>
            </a:r>
            <a:r>
              <a:rPr lang="fr-CH" sz="1800" dirty="0"/>
              <a:t> </a:t>
            </a:r>
            <a:r>
              <a:rPr lang="fr-CH" sz="1800" dirty="0" err="1"/>
              <a:t>events</a:t>
            </a:r>
            <a:r>
              <a:rPr lang="fr-CH" sz="1800" dirty="0"/>
              <a:t>, </a:t>
            </a:r>
            <a:r>
              <a:rPr lang="fr-CH" sz="1800" dirty="0" err="1"/>
              <a:t>which</a:t>
            </a:r>
            <a:r>
              <a:rPr lang="fr-CH" sz="1800" dirty="0"/>
              <a:t> </a:t>
            </a:r>
            <a:r>
              <a:rPr lang="fr-CH" sz="1800" dirty="0" err="1"/>
              <a:t>include</a:t>
            </a:r>
            <a:r>
              <a:rPr lang="fr-CH" sz="1800" dirty="0"/>
              <a:t> tyrosine phosphorylation of </a:t>
            </a:r>
            <a:r>
              <a:rPr lang="fr-CH" sz="1800" dirty="0" err="1"/>
              <a:t>molecules</a:t>
            </a:r>
            <a:r>
              <a:rPr lang="fr-CH" sz="1800" dirty="0"/>
              <a:t> of the TCR </a:t>
            </a:r>
            <a:r>
              <a:rPr lang="fr-CH" sz="1800" dirty="0" err="1"/>
              <a:t>complex</a:t>
            </a:r>
            <a:r>
              <a:rPr lang="fr-CH" sz="1800" dirty="0"/>
              <a:t> and the </a:t>
            </a:r>
            <a:r>
              <a:rPr lang="fr-CH" sz="1800" dirty="0" err="1"/>
              <a:t>recruitment</a:t>
            </a:r>
            <a:r>
              <a:rPr lang="fr-CH" sz="1800" dirty="0"/>
              <a:t> of adapter </a:t>
            </a:r>
            <a:r>
              <a:rPr lang="fr-CH" sz="1800" dirty="0" err="1"/>
              <a:t>proteins</a:t>
            </a:r>
            <a:r>
              <a:rPr lang="fr-CH" sz="1800" dirty="0"/>
              <a:t> to the site of T </a:t>
            </a:r>
            <a:r>
              <a:rPr lang="fr-CH" sz="1800" dirty="0" err="1"/>
              <a:t>cell</a:t>
            </a:r>
            <a:r>
              <a:rPr lang="fr-CH" sz="1800" dirty="0"/>
              <a:t> </a:t>
            </a:r>
            <a:r>
              <a:rPr lang="fr-CH" sz="1800" dirty="0" err="1"/>
              <a:t>antigen</a:t>
            </a:r>
            <a:r>
              <a:rPr lang="fr-CH" sz="1800" dirty="0"/>
              <a:t> recognition. </a:t>
            </a:r>
          </a:p>
          <a:p>
            <a:pPr marL="0" indent="0">
              <a:buNone/>
            </a:pPr>
            <a:r>
              <a:rPr lang="fr-CH" sz="1800" dirty="0" err="1"/>
              <a:t>These</a:t>
            </a:r>
            <a:r>
              <a:rPr lang="fr-CH" sz="1800" dirty="0"/>
              <a:t> </a:t>
            </a:r>
            <a:r>
              <a:rPr lang="fr-CH" sz="1800" dirty="0" err="1"/>
              <a:t>early</a:t>
            </a:r>
            <a:r>
              <a:rPr lang="fr-CH" sz="1800" dirty="0"/>
              <a:t> </a:t>
            </a:r>
            <a:r>
              <a:rPr lang="fr-CH" sz="1800" dirty="0" err="1"/>
              <a:t>events</a:t>
            </a:r>
            <a:r>
              <a:rPr lang="fr-CH" sz="1800" dirty="0"/>
              <a:t> lead to the activation of </a:t>
            </a:r>
            <a:r>
              <a:rPr lang="fr-CH" sz="1800" dirty="0" err="1"/>
              <a:t>several</a:t>
            </a:r>
            <a:r>
              <a:rPr lang="fr-CH" sz="1800" dirty="0"/>
              <a:t> </a:t>
            </a:r>
            <a:r>
              <a:rPr lang="fr-CH" sz="1800" dirty="0" err="1"/>
              <a:t>biochemical</a:t>
            </a:r>
            <a:r>
              <a:rPr lang="fr-CH" sz="1800" dirty="0"/>
              <a:t> </a:t>
            </a:r>
            <a:r>
              <a:rPr lang="fr-CH" sz="1800" dirty="0" err="1"/>
              <a:t>intermediates</a:t>
            </a:r>
            <a:r>
              <a:rPr lang="fr-CH" sz="1800" dirty="0"/>
              <a:t>, </a:t>
            </a:r>
            <a:r>
              <a:rPr lang="fr-CH" sz="1800" dirty="0" err="1"/>
              <a:t>which</a:t>
            </a:r>
            <a:r>
              <a:rPr lang="fr-CH" sz="1800" dirty="0"/>
              <a:t> in </a:t>
            </a:r>
            <a:r>
              <a:rPr lang="fr-CH" sz="1800" dirty="0" err="1"/>
              <a:t>turn</a:t>
            </a:r>
            <a:r>
              <a:rPr lang="fr-CH" sz="1800" dirty="0"/>
              <a:t> </a:t>
            </a:r>
            <a:r>
              <a:rPr lang="fr-CH" sz="1800" dirty="0" err="1"/>
              <a:t>activate</a:t>
            </a:r>
            <a:r>
              <a:rPr lang="fr-CH" sz="1800" dirty="0"/>
              <a:t> transcription </a:t>
            </a:r>
            <a:r>
              <a:rPr lang="fr-CH" sz="1800" dirty="0" err="1"/>
              <a:t>factors</a:t>
            </a:r>
            <a:r>
              <a:rPr lang="fr-CH" sz="1800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EC068-8EEA-4A2F-99D9-DD939861887A}"/>
              </a:ext>
            </a:extLst>
          </p:cNvPr>
          <p:cNvSpPr/>
          <p:nvPr/>
        </p:nvSpPr>
        <p:spPr>
          <a:xfrm>
            <a:off x="117343" y="4078216"/>
            <a:ext cx="3773395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CH" sz="1400" b="1" dirty="0"/>
              <a:t>AP-1</a:t>
            </a:r>
            <a:r>
              <a:rPr lang="fr-CH" sz="1400" dirty="0"/>
              <a:t>, </a:t>
            </a:r>
            <a:r>
              <a:rPr lang="fr-CH" sz="1400" dirty="0" err="1"/>
              <a:t>activating</a:t>
            </a:r>
            <a:r>
              <a:rPr lang="fr-CH" sz="1400" dirty="0"/>
              <a:t> protein-1 </a:t>
            </a:r>
          </a:p>
          <a:p>
            <a:r>
              <a:rPr lang="fr-CH" sz="1400" b="1" dirty="0"/>
              <a:t>APC</a:t>
            </a:r>
            <a:r>
              <a:rPr lang="fr-CH" sz="1400" dirty="0"/>
              <a:t>, </a:t>
            </a:r>
            <a:r>
              <a:rPr lang="fr-CH" sz="1400" dirty="0" err="1"/>
              <a:t>antigen-presenting</a:t>
            </a:r>
            <a:r>
              <a:rPr lang="fr-CH" sz="1400" dirty="0"/>
              <a:t> </a:t>
            </a:r>
            <a:r>
              <a:rPr lang="fr-CH" sz="1400" dirty="0" err="1"/>
              <a:t>cell</a:t>
            </a:r>
            <a:r>
              <a:rPr lang="fr-CH" sz="1400" dirty="0"/>
              <a:t> </a:t>
            </a:r>
          </a:p>
          <a:p>
            <a:r>
              <a:rPr lang="fr-CH" sz="1400" b="1" dirty="0"/>
              <a:t>GTP/GDP</a:t>
            </a:r>
            <a:r>
              <a:rPr lang="fr-CH" sz="1400" dirty="0"/>
              <a:t>, guanosine triphosphate/diphosphate </a:t>
            </a:r>
          </a:p>
          <a:p>
            <a:r>
              <a:rPr lang="fr-CH" sz="1400" b="1" dirty="0"/>
              <a:t>ITAM</a:t>
            </a:r>
            <a:r>
              <a:rPr lang="fr-CH" sz="1400" dirty="0"/>
              <a:t>, </a:t>
            </a:r>
            <a:r>
              <a:rPr lang="fr-CH" sz="1400" dirty="0" err="1"/>
              <a:t>immunoreceptor</a:t>
            </a:r>
            <a:r>
              <a:rPr lang="fr-CH" sz="1400" dirty="0"/>
              <a:t> tyrosine-</a:t>
            </a:r>
            <a:r>
              <a:rPr lang="fr-CH" sz="1400" dirty="0" err="1"/>
              <a:t>based</a:t>
            </a:r>
            <a:r>
              <a:rPr lang="fr-CH" sz="1400" dirty="0"/>
              <a:t> activation motif</a:t>
            </a:r>
          </a:p>
          <a:p>
            <a:r>
              <a:rPr lang="fr-CH" sz="1400" b="1" dirty="0"/>
              <a:t>NFAT</a:t>
            </a:r>
            <a:r>
              <a:rPr lang="fr-CH" sz="1400" dirty="0"/>
              <a:t>, </a:t>
            </a:r>
            <a:r>
              <a:rPr lang="fr-CH" sz="1400" dirty="0" err="1"/>
              <a:t>nuclear</a:t>
            </a:r>
            <a:r>
              <a:rPr lang="fr-CH" sz="1400" dirty="0"/>
              <a:t> factor of </a:t>
            </a:r>
            <a:r>
              <a:rPr lang="fr-CH" sz="1400" dirty="0" err="1"/>
              <a:t>activated</a:t>
            </a:r>
            <a:r>
              <a:rPr lang="fr-CH" sz="1400" dirty="0"/>
              <a:t> T </a:t>
            </a:r>
            <a:r>
              <a:rPr lang="fr-CH" sz="1400" dirty="0" err="1"/>
              <a:t>cells</a:t>
            </a:r>
            <a:endParaRPr lang="fr-CH" sz="1400" dirty="0"/>
          </a:p>
          <a:p>
            <a:r>
              <a:rPr lang="fr-CH" sz="1400" b="1" dirty="0"/>
              <a:t>PKC</a:t>
            </a:r>
            <a:r>
              <a:rPr lang="fr-CH" sz="1400" dirty="0"/>
              <a:t>, </a:t>
            </a:r>
            <a:r>
              <a:rPr lang="fr-CH" sz="1400" dirty="0" err="1"/>
              <a:t>protein</a:t>
            </a:r>
            <a:r>
              <a:rPr lang="fr-CH" sz="1400" dirty="0"/>
              <a:t> kinase C</a:t>
            </a:r>
          </a:p>
          <a:p>
            <a:r>
              <a:rPr lang="fr-CH" sz="1400" b="1" dirty="0"/>
              <a:t>PLC</a:t>
            </a:r>
            <a:r>
              <a:rPr lang="el-GR" sz="1400" b="1" dirty="0"/>
              <a:t>γ</a:t>
            </a:r>
            <a:r>
              <a:rPr lang="fr-CH" sz="1400" b="1" dirty="0"/>
              <a:t>1</a:t>
            </a:r>
            <a:r>
              <a:rPr lang="fr-CH" sz="1400" dirty="0"/>
              <a:t>: </a:t>
            </a:r>
            <a:r>
              <a:rPr lang="el-GR" sz="1400" dirty="0"/>
              <a:t>γ</a:t>
            </a:r>
            <a:r>
              <a:rPr lang="fr-CH" sz="1400" dirty="0"/>
              <a:t>1 </a:t>
            </a:r>
            <a:r>
              <a:rPr lang="fr-CH" sz="1400" dirty="0" err="1"/>
              <a:t>isoform</a:t>
            </a:r>
            <a:r>
              <a:rPr lang="fr-CH" sz="1400" dirty="0"/>
              <a:t> of phosphatidylinositol-</a:t>
            </a:r>
            <a:r>
              <a:rPr lang="fr-CH" sz="1400" dirty="0" err="1"/>
              <a:t>specific</a:t>
            </a:r>
            <a:r>
              <a:rPr lang="fr-CH" sz="1400" dirty="0"/>
              <a:t> phospholipase C</a:t>
            </a:r>
          </a:p>
          <a:p>
            <a:r>
              <a:rPr lang="fr-CH" sz="1400" b="1" dirty="0"/>
              <a:t>TCR</a:t>
            </a:r>
            <a:r>
              <a:rPr lang="fr-CH" sz="1400" dirty="0"/>
              <a:t>, T </a:t>
            </a:r>
            <a:r>
              <a:rPr lang="fr-CH" sz="1400" dirty="0" err="1"/>
              <a:t>cell</a:t>
            </a:r>
            <a:r>
              <a:rPr lang="fr-CH" sz="1400" dirty="0"/>
              <a:t> </a:t>
            </a:r>
            <a:r>
              <a:rPr lang="fr-CH" sz="1400" dirty="0" err="1"/>
              <a:t>receptor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61895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rmAutofit/>
          </a:bodyPr>
          <a:lstStyle/>
          <a:p>
            <a:br>
              <a:rPr lang="en-GB" sz="3600" dirty="0"/>
            </a:br>
            <a:r>
              <a:rPr lang="en-GB" sz="3600" dirty="0"/>
              <a:t>Introduction</a:t>
            </a:r>
            <a:br>
              <a:rPr lang="en-GB" sz="3600" dirty="0"/>
            </a:br>
            <a:r>
              <a:rPr lang="en-GB" sz="36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9A82D-A840-447F-93DB-22230CE38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68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2D8E-5B0E-4D35-9F8E-8B7CB863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Signal transduction: initial </a:t>
            </a:r>
            <a:r>
              <a:rPr lang="fr-CH" dirty="0" err="1"/>
              <a:t>steps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FD88-FF26-4E9C-9DC8-E80F37D31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06" y="1069721"/>
            <a:ext cx="9332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/>
              <a:t>Engagement of the TCR triggers 4 distinct transduction </a:t>
            </a:r>
            <a:r>
              <a:rPr lang="fr-CH" sz="1800" dirty="0" err="1"/>
              <a:t>pathways</a:t>
            </a:r>
            <a:r>
              <a:rPr lang="fr-CH" sz="1800" dirty="0"/>
              <a:t> </a:t>
            </a:r>
            <a:r>
              <a:rPr lang="fr-CH" sz="1800" dirty="0" err="1"/>
              <a:t>leading</a:t>
            </a:r>
            <a:r>
              <a:rPr lang="fr-CH" sz="1800" dirty="0"/>
              <a:t> to </a:t>
            </a:r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proliferation</a:t>
            </a:r>
            <a:endParaRPr lang="fr-CH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MAP kinase </a:t>
            </a:r>
            <a:r>
              <a:rPr lang="fr-CH" sz="1800" dirty="0" err="1"/>
              <a:t>pathway</a:t>
            </a:r>
            <a:endParaRPr lang="fr-CH" sz="1800" dirty="0"/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differentiation</a:t>
            </a:r>
            <a:r>
              <a:rPr lang="fr-CH" sz="1800" b="1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NFAT </a:t>
            </a:r>
            <a:r>
              <a:rPr lang="fr-CH" sz="1800" dirty="0" err="1"/>
              <a:t>pathway</a:t>
            </a:r>
            <a:endParaRPr lang="fr-CH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NF</a:t>
            </a:r>
            <a:r>
              <a:rPr lang="el-GR" sz="1800" dirty="0"/>
              <a:t>κ</a:t>
            </a:r>
            <a:r>
              <a:rPr lang="fr-CH" sz="1800" dirty="0"/>
              <a:t>B </a:t>
            </a:r>
            <a:r>
              <a:rPr lang="fr-CH" sz="1800" dirty="0" err="1"/>
              <a:t>pathways</a:t>
            </a:r>
            <a:endParaRPr lang="fr-CH" sz="1800" dirty="0"/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motility</a:t>
            </a:r>
            <a:endParaRPr lang="fr-CH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Rho/CDC42 </a:t>
            </a:r>
            <a:r>
              <a:rPr lang="fr-CH" sz="1800" dirty="0" err="1"/>
              <a:t>pathway</a:t>
            </a:r>
            <a:endParaRPr lang="fr-CH" sz="1800" dirty="0"/>
          </a:p>
        </p:txBody>
      </p:sp>
      <p:pic>
        <p:nvPicPr>
          <p:cNvPr id="5" name="4132_B_allsteps.mp4">
            <a:hlinkClick r:id="" action="ppaction://media"/>
            <a:extLst>
              <a:ext uri="{FF2B5EF4-FFF2-40B4-BE49-F238E27FC236}">
                <a16:creationId xmlns:a16="http://schemas.microsoft.com/office/drawing/2014/main" id="{B5272CB8-F365-4C6A-A204-E0FE51CB63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5857" y="1675178"/>
            <a:ext cx="5190463" cy="42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2D8E-5B0E-4D35-9F8E-8B7CB863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Signal transduction: the NF</a:t>
            </a:r>
            <a:r>
              <a:rPr lang="el-GR" dirty="0"/>
              <a:t>κ</a:t>
            </a:r>
            <a:r>
              <a:rPr lang="fr-CH" dirty="0"/>
              <a:t>B </a:t>
            </a:r>
            <a:r>
              <a:rPr lang="fr-CH" dirty="0" err="1"/>
              <a:t>pathway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FD88-FF26-4E9C-9DC8-E80F37D31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06" y="1069721"/>
            <a:ext cx="9332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/>
              <a:t>Engagement of the TCR triggers 4 distinct transduction </a:t>
            </a:r>
            <a:r>
              <a:rPr lang="fr-CH" sz="1800" dirty="0" err="1"/>
              <a:t>pathways</a:t>
            </a:r>
            <a:r>
              <a:rPr lang="fr-CH" sz="1800" dirty="0"/>
              <a:t> </a:t>
            </a:r>
            <a:r>
              <a:rPr lang="fr-CH" sz="1800" dirty="0" err="1"/>
              <a:t>leading</a:t>
            </a:r>
            <a:r>
              <a:rPr lang="fr-CH" sz="1800" dirty="0"/>
              <a:t> to </a:t>
            </a:r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proliferation</a:t>
            </a:r>
            <a:endParaRPr lang="fr-CH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MAP kinase </a:t>
            </a:r>
            <a:r>
              <a:rPr lang="fr-CH" sz="1800" dirty="0" err="1"/>
              <a:t>pathway</a:t>
            </a:r>
            <a:endParaRPr lang="fr-CH" sz="1800" dirty="0"/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differentiation</a:t>
            </a:r>
            <a:r>
              <a:rPr lang="fr-CH" sz="1800" b="1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NFAT </a:t>
            </a:r>
            <a:r>
              <a:rPr lang="fr-CH" sz="1800" dirty="0" err="1"/>
              <a:t>pathway</a:t>
            </a:r>
            <a:endParaRPr lang="fr-CH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b="1" dirty="0">
                <a:solidFill>
                  <a:srgbClr val="FF0000"/>
                </a:solidFill>
              </a:rPr>
              <a:t>NF</a:t>
            </a:r>
            <a:r>
              <a:rPr lang="el-GR" sz="1800" b="1" dirty="0">
                <a:solidFill>
                  <a:srgbClr val="FF0000"/>
                </a:solidFill>
              </a:rPr>
              <a:t>κ</a:t>
            </a:r>
            <a:r>
              <a:rPr lang="fr-CH" sz="1800" b="1" dirty="0">
                <a:solidFill>
                  <a:srgbClr val="FF0000"/>
                </a:solidFill>
              </a:rPr>
              <a:t>B </a:t>
            </a:r>
            <a:r>
              <a:rPr lang="fr-CH" sz="1800" b="1" dirty="0" err="1">
                <a:solidFill>
                  <a:srgbClr val="FF0000"/>
                </a:solidFill>
              </a:rPr>
              <a:t>pathways</a:t>
            </a:r>
            <a:endParaRPr lang="fr-CH" sz="1800" b="1" dirty="0">
              <a:solidFill>
                <a:srgbClr val="FF0000"/>
              </a:solidFill>
            </a:endParaRPr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motility</a:t>
            </a:r>
            <a:endParaRPr lang="fr-CH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Rho/CDC42 </a:t>
            </a:r>
            <a:r>
              <a:rPr lang="fr-CH" sz="1800" dirty="0" err="1"/>
              <a:t>pathway</a:t>
            </a:r>
            <a:endParaRPr lang="fr-CH" sz="1800" dirty="0"/>
          </a:p>
        </p:txBody>
      </p:sp>
      <p:pic>
        <p:nvPicPr>
          <p:cNvPr id="6" name="14302_A_all.mp4">
            <a:hlinkClick r:id="" action="ppaction://media"/>
            <a:extLst>
              <a:ext uri="{FF2B5EF4-FFF2-40B4-BE49-F238E27FC236}">
                <a16:creationId xmlns:a16="http://schemas.microsoft.com/office/drawing/2014/main" id="{B31A613E-F4D2-4B66-87D7-2F4E7CAC17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4483" y="1885976"/>
            <a:ext cx="55446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2D8E-5B0E-4D35-9F8E-8B7CB863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Signal transduction: the NFAT </a:t>
            </a:r>
            <a:r>
              <a:rPr lang="fr-CH" dirty="0" err="1"/>
              <a:t>pathway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FD88-FF26-4E9C-9DC8-E80F37D31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06" y="1069721"/>
            <a:ext cx="9332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/>
              <a:t>Engagement of the TCR triggers 4 distinct transduction </a:t>
            </a:r>
            <a:r>
              <a:rPr lang="fr-CH" sz="1800" dirty="0" err="1"/>
              <a:t>pathways</a:t>
            </a:r>
            <a:r>
              <a:rPr lang="fr-CH" sz="1800" dirty="0"/>
              <a:t> </a:t>
            </a:r>
            <a:r>
              <a:rPr lang="fr-CH" sz="1800" dirty="0" err="1"/>
              <a:t>leading</a:t>
            </a:r>
            <a:r>
              <a:rPr lang="fr-CH" sz="1800" dirty="0"/>
              <a:t> to </a:t>
            </a:r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proliferation</a:t>
            </a:r>
            <a:endParaRPr lang="fr-CH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MAP kinase </a:t>
            </a:r>
            <a:r>
              <a:rPr lang="fr-CH" sz="1800" dirty="0" err="1"/>
              <a:t>pathway</a:t>
            </a:r>
            <a:endParaRPr lang="fr-CH" sz="1800" dirty="0"/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differentiation</a:t>
            </a:r>
            <a:r>
              <a:rPr lang="fr-CH" sz="1800" b="1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b="1" dirty="0">
                <a:solidFill>
                  <a:srgbClr val="FF0000"/>
                </a:solidFill>
              </a:rPr>
              <a:t>NFAT </a:t>
            </a:r>
            <a:r>
              <a:rPr lang="fr-CH" sz="1800" b="1" dirty="0" err="1">
                <a:solidFill>
                  <a:srgbClr val="FF0000"/>
                </a:solidFill>
              </a:rPr>
              <a:t>pathway</a:t>
            </a:r>
            <a:endParaRPr lang="fr-CH" sz="1800" b="1" dirty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NF</a:t>
            </a:r>
            <a:r>
              <a:rPr lang="el-GR" sz="1800" dirty="0"/>
              <a:t>κ</a:t>
            </a:r>
            <a:r>
              <a:rPr lang="fr-CH" sz="1800" dirty="0"/>
              <a:t>B </a:t>
            </a:r>
            <a:r>
              <a:rPr lang="fr-CH" sz="1800" dirty="0" err="1"/>
              <a:t>pathways</a:t>
            </a:r>
            <a:endParaRPr lang="fr-CH" sz="1800" dirty="0"/>
          </a:p>
          <a:p>
            <a:r>
              <a:rPr lang="fr-CH" sz="1800" b="1" dirty="0"/>
              <a:t>T </a:t>
            </a:r>
            <a:r>
              <a:rPr lang="fr-CH" sz="1800" b="1" dirty="0" err="1"/>
              <a:t>cell</a:t>
            </a:r>
            <a:r>
              <a:rPr lang="fr-CH" sz="1800" b="1" dirty="0"/>
              <a:t> </a:t>
            </a:r>
            <a:r>
              <a:rPr lang="fr-CH" sz="1800" b="1" dirty="0" err="1"/>
              <a:t>motility</a:t>
            </a:r>
            <a:endParaRPr lang="fr-CH" sz="1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CH" sz="1800" dirty="0"/>
              <a:t>Rho/CDC42 </a:t>
            </a:r>
            <a:r>
              <a:rPr lang="fr-CH" sz="1800" dirty="0" err="1"/>
              <a:t>pathway</a:t>
            </a:r>
            <a:endParaRPr lang="fr-CH" sz="1800" dirty="0"/>
          </a:p>
        </p:txBody>
      </p:sp>
      <p:pic>
        <p:nvPicPr>
          <p:cNvPr id="5" name="14302_C_All.mp4">
            <a:hlinkClick r:id="" action="ppaction://media"/>
            <a:extLst>
              <a:ext uri="{FF2B5EF4-FFF2-40B4-BE49-F238E27FC236}">
                <a16:creationId xmlns:a16="http://schemas.microsoft.com/office/drawing/2014/main" id="{AD3EBAA3-53B5-488C-AFAF-BADFE312D0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6388" y="1627312"/>
            <a:ext cx="5848705" cy="45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2A6C-384F-4A93-9622-37C212C4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Cytokine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8E8A5-01CC-4745-A107-CE698C5B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29" y="903910"/>
            <a:ext cx="8734806" cy="1229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response to antigens and co-stimulators, T lymphocytes, especially CD4+ T cells, rapidly secrete several different cytokines that have diverse activities.</a:t>
            </a:r>
            <a:endParaRPr lang="fr-CH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34D199-B844-4102-90B1-32D4D61BC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37913"/>
              </p:ext>
            </p:extLst>
          </p:nvPr>
        </p:nvGraphicFramePr>
        <p:xfrm>
          <a:off x="512064" y="2037765"/>
          <a:ext cx="8217408" cy="3032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46988">
                  <a:extLst>
                    <a:ext uri="{9D8B030D-6E8A-4147-A177-3AD203B41FA5}">
                      <a16:colId xmlns:a16="http://schemas.microsoft.com/office/drawing/2014/main" val="3666006068"/>
                    </a:ext>
                  </a:extLst>
                </a:gridCol>
                <a:gridCol w="2391156">
                  <a:extLst>
                    <a:ext uri="{9D8B030D-6E8A-4147-A177-3AD203B41FA5}">
                      <a16:colId xmlns:a16="http://schemas.microsoft.com/office/drawing/2014/main" val="250497815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781326309"/>
                    </a:ext>
                  </a:extLst>
                </a:gridCol>
                <a:gridCol w="2889504">
                  <a:extLst>
                    <a:ext uri="{9D8B030D-6E8A-4147-A177-3AD203B41FA5}">
                      <a16:colId xmlns:a16="http://schemas.microsoft.com/office/drawing/2014/main" val="234802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Cytokine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Effects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4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IL-2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CD4+ and CD8+ T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Effector</a:t>
                      </a:r>
                      <a:r>
                        <a:rPr lang="fr-CH" dirty="0"/>
                        <a:t> and </a:t>
                      </a:r>
                      <a:r>
                        <a:rPr lang="fr-CH" dirty="0" err="1"/>
                        <a:t>regulatory</a:t>
                      </a:r>
                      <a:r>
                        <a:rPr lang="fr-CH" dirty="0"/>
                        <a:t> T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Survival, </a:t>
                      </a:r>
                      <a:r>
                        <a:rPr lang="fr-CH" dirty="0" err="1"/>
                        <a:t>proliferation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differentiation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38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IL-4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CD4+ T </a:t>
                      </a:r>
                      <a:r>
                        <a:rPr lang="fr-CH" dirty="0" err="1"/>
                        <a:t>cells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mast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B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Class switch to IgE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39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IL-5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CD4+ T </a:t>
                      </a:r>
                      <a:r>
                        <a:rPr lang="fr-CH" dirty="0" err="1"/>
                        <a:t>cells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mast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Eosinophils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Activation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IFN-</a:t>
                      </a:r>
                      <a:r>
                        <a:rPr lang="el-GR" dirty="0"/>
                        <a:t>γ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CD4+ and CD8+ T </a:t>
                      </a:r>
                      <a:r>
                        <a:rPr lang="fr-CH" dirty="0" err="1"/>
                        <a:t>cells</a:t>
                      </a:r>
                      <a:r>
                        <a:rPr lang="fr-CH" dirty="0"/>
                        <a:t>, NK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Macrophages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Activation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TGF-</a:t>
                      </a:r>
                      <a:r>
                        <a:rPr lang="el-GR" dirty="0"/>
                        <a:t>β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CD4+ T </a:t>
                      </a:r>
                      <a:r>
                        <a:rPr lang="fr-CH" dirty="0" err="1"/>
                        <a:t>cells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many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other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cell</a:t>
                      </a:r>
                      <a:r>
                        <a:rPr lang="fr-CH" dirty="0"/>
                        <a:t>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T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Inhibition, </a:t>
                      </a:r>
                      <a:r>
                        <a:rPr lang="fr-CH" dirty="0" err="1"/>
                        <a:t>differentiation</a:t>
                      </a:r>
                      <a:r>
                        <a:rPr lang="fr-CH" dirty="0"/>
                        <a:t> of </a:t>
                      </a:r>
                      <a:r>
                        <a:rPr lang="fr-CH" dirty="0" err="1"/>
                        <a:t>regulatory</a:t>
                      </a:r>
                      <a:r>
                        <a:rPr lang="fr-CH" dirty="0"/>
                        <a:t> T </a:t>
                      </a:r>
                      <a:r>
                        <a:rPr lang="fr-CH" dirty="0" err="1"/>
                        <a:t>cells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1547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61F67B-E25F-4661-BFA3-D95D9B1DFFCA}"/>
              </a:ext>
            </a:extLst>
          </p:cNvPr>
          <p:cNvSpPr txBox="1"/>
          <p:nvPr/>
        </p:nvSpPr>
        <p:spPr>
          <a:xfrm>
            <a:off x="597408" y="5279136"/>
            <a:ext cx="585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latin typeface="+mj-lt"/>
              </a:rPr>
              <a:t>IL, </a:t>
            </a:r>
            <a:r>
              <a:rPr lang="fr-CH" sz="1600" dirty="0" err="1">
                <a:latin typeface="+mj-lt"/>
              </a:rPr>
              <a:t>interleukin</a:t>
            </a:r>
            <a:r>
              <a:rPr lang="fr-CH" sz="1600" dirty="0">
                <a:latin typeface="+mj-lt"/>
              </a:rPr>
              <a:t>; IFN, </a:t>
            </a:r>
            <a:r>
              <a:rPr lang="fr-CH" sz="1600" dirty="0" err="1">
                <a:latin typeface="+mj-lt"/>
              </a:rPr>
              <a:t>Interferon</a:t>
            </a:r>
            <a:r>
              <a:rPr lang="fr-CH" sz="1600" dirty="0">
                <a:latin typeface="+mj-lt"/>
              </a:rPr>
              <a:t>; TGF, tissue </a:t>
            </a:r>
            <a:r>
              <a:rPr lang="fr-CH" sz="1600" dirty="0" err="1">
                <a:latin typeface="+mj-lt"/>
              </a:rPr>
              <a:t>growth</a:t>
            </a:r>
            <a:r>
              <a:rPr lang="fr-CH" sz="1600" dirty="0">
                <a:latin typeface="+mj-lt"/>
              </a:rPr>
              <a:t> factor</a:t>
            </a:r>
          </a:p>
        </p:txBody>
      </p:sp>
    </p:spTree>
    <p:extLst>
      <p:ext uri="{BB962C8B-B14F-4D97-AF65-F5344CB8AC3E}">
        <p14:creationId xmlns:p14="http://schemas.microsoft.com/office/powerpoint/2010/main" val="3072952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F87E-124E-4F36-8712-64274398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Clonal expansion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17E2-04BF-4045-8DD2-19BAB4AE0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557" y="3828588"/>
            <a:ext cx="8612886" cy="29257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/>
              <a:t>T cell are in resting state (G0) when leaving the thymus.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Naïve cells recirculate between blood and lymph system every 12-24 hours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Activation of T cells results in primary response 2-7 days after activation: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Blast 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Repeated rounds of cell division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The key molecule that regulates T cell proliferation is the soluble cytokine IL-2.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IL-2 produced by activated T cells induces expansion through interaction with its receptor (IL-2R)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autocrine pathway (promoting its own clonal expansion)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paracrine pathway (inducing proliferation of other IL-2R+ cells).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1800" dirty="0"/>
          </a:p>
        </p:txBody>
      </p:sp>
      <p:pic>
        <p:nvPicPr>
          <p:cNvPr id="5" name="Image 1" descr="dia_19.jpg">
            <a:extLst>
              <a:ext uri="{FF2B5EF4-FFF2-40B4-BE49-F238E27FC236}">
                <a16:creationId xmlns:a16="http://schemas.microsoft.com/office/drawing/2014/main" id="{70452155-9875-4525-80BE-BC0095F1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31" y="887999"/>
            <a:ext cx="5128522" cy="28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81CB-D0E4-434C-89E9-D7E6D167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8096"/>
          </a:xfrm>
        </p:spPr>
        <p:txBody>
          <a:bodyPr/>
          <a:lstStyle/>
          <a:p>
            <a:r>
              <a:rPr lang="fr-CH" dirty="0"/>
              <a:t>Importance of IL-2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2419-955E-4B0B-B910-E9048540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29" y="903910"/>
            <a:ext cx="8734806" cy="5365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/>
              <a:t>Immunosuppressive </a:t>
            </a:r>
            <a:r>
              <a:rPr lang="fr-CH" sz="2000" dirty="0" err="1"/>
              <a:t>drugs</a:t>
            </a:r>
            <a:r>
              <a:rPr lang="fr-CH" sz="2000" dirty="0"/>
              <a:t> (</a:t>
            </a:r>
            <a:r>
              <a:rPr lang="fr-CH" sz="2000" dirty="0" err="1"/>
              <a:t>e.g</a:t>
            </a:r>
            <a:r>
              <a:rPr lang="fr-CH" sz="2000" dirty="0"/>
              <a:t>. </a:t>
            </a:r>
            <a:r>
              <a:rPr lang="fr-CH" sz="2000" dirty="0" err="1"/>
              <a:t>used</a:t>
            </a:r>
            <a:r>
              <a:rPr lang="fr-CH" sz="2000" dirty="0"/>
              <a:t> for </a:t>
            </a:r>
            <a:r>
              <a:rPr lang="fr-CH" sz="2000" dirty="0" err="1"/>
              <a:t>organ</a:t>
            </a:r>
            <a:r>
              <a:rPr lang="fr-CH" sz="2000" dirty="0"/>
              <a:t> transplantation) </a:t>
            </a:r>
            <a:r>
              <a:rPr lang="fr-CH" sz="2000" dirty="0" err="1"/>
              <a:t>illustrate</a:t>
            </a:r>
            <a:r>
              <a:rPr lang="fr-CH" sz="2000" dirty="0"/>
              <a:t> the importance of IL-2 in immune </a:t>
            </a:r>
            <a:r>
              <a:rPr lang="fr-CH" sz="2000" dirty="0" err="1"/>
              <a:t>responses</a:t>
            </a:r>
            <a:r>
              <a:rPr lang="fr-CH" sz="2000" dirty="0"/>
              <a:t>. </a:t>
            </a:r>
          </a:p>
          <a:p>
            <a:r>
              <a:rPr lang="fr-CH" sz="2000" dirty="0" err="1"/>
              <a:t>Cyclosporin</a:t>
            </a:r>
            <a:r>
              <a:rPr lang="fr-CH" sz="2000" dirty="0"/>
              <a:t> &amp; FK506 </a:t>
            </a:r>
            <a:r>
              <a:rPr lang="fr-CH" sz="2000" dirty="0" err="1"/>
              <a:t>inhibit</a:t>
            </a:r>
            <a:r>
              <a:rPr lang="fr-CH" sz="2000" dirty="0"/>
              <a:t> IL-2 by </a:t>
            </a:r>
            <a:r>
              <a:rPr lang="fr-CH" sz="2000" dirty="0" err="1"/>
              <a:t>disrupting</a:t>
            </a:r>
            <a:r>
              <a:rPr lang="fr-CH" sz="2000" dirty="0"/>
              <a:t> </a:t>
            </a:r>
            <a:r>
              <a:rPr lang="fr-CH" sz="2000" dirty="0" err="1"/>
              <a:t>TcR</a:t>
            </a:r>
            <a:r>
              <a:rPr lang="fr-CH" sz="2000" dirty="0"/>
              <a:t> </a:t>
            </a:r>
            <a:r>
              <a:rPr lang="fr-CH" sz="2000" dirty="0" err="1"/>
              <a:t>signalling</a:t>
            </a:r>
            <a:r>
              <a:rPr lang="fr-CH" sz="2000" dirty="0"/>
              <a:t> by </a:t>
            </a:r>
            <a:r>
              <a:rPr lang="fr-CH" sz="2000" dirty="0" err="1"/>
              <a:t>inhibiting</a:t>
            </a:r>
            <a:r>
              <a:rPr lang="fr-CH" sz="2000" dirty="0"/>
              <a:t> the action of </a:t>
            </a:r>
            <a:r>
              <a:rPr lang="fr-CH" sz="2000" dirty="0" err="1"/>
              <a:t>calcineurin</a:t>
            </a:r>
            <a:r>
              <a:rPr lang="fr-CH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862DA-FF03-4234-8360-AFD15159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11" y="2621134"/>
            <a:ext cx="5834378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6C7C-A988-43AF-93AF-44B1B78A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Clonal expansion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D7A35-2006-4CD3-81A1-C4857C5E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1492784"/>
            <a:ext cx="8734806" cy="53652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/>
              <a:t>Magnitude of clonal expansion </a:t>
            </a:r>
            <a:r>
              <a:rPr lang="en-GB" sz="2000" dirty="0"/>
              <a:t>differs between CD8+ and CD4+ T cells: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b="1" dirty="0"/>
              <a:t>CD8+ T cells </a:t>
            </a:r>
            <a:r>
              <a:rPr lang="en-GB" dirty="0"/>
              <a:t>specific for a virus: </a:t>
            </a:r>
            <a:r>
              <a:rPr lang="en-GB" b="1" dirty="0"/>
              <a:t>100,000-fold increase </a:t>
            </a:r>
            <a:r>
              <a:rPr lang="en-GB" dirty="0"/>
              <a:t>(from 1/10</a:t>
            </a:r>
            <a:r>
              <a:rPr lang="en-GB" baseline="30000" dirty="0"/>
              <a:t>5</a:t>
            </a:r>
            <a:r>
              <a:rPr lang="en-GB" dirty="0"/>
              <a:t> - 1/10</a:t>
            </a:r>
            <a:r>
              <a:rPr lang="en-GB" baseline="30000" dirty="0"/>
              <a:t>6</a:t>
            </a:r>
            <a:r>
              <a:rPr lang="en-GB" dirty="0"/>
              <a:t> to 10% - 20% of all lymphocytes, with a doubling time of about 6 hours)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b="1" dirty="0"/>
              <a:t>CD4+ T cells</a:t>
            </a:r>
            <a:r>
              <a:rPr lang="en-GB" dirty="0"/>
              <a:t>: </a:t>
            </a:r>
            <a:r>
              <a:rPr lang="en-GB" b="1" dirty="0"/>
              <a:t>100- to 1000-fold increase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Difference in expansion reflects </a:t>
            </a:r>
            <a:r>
              <a:rPr lang="en-GB" sz="2000" b="1" dirty="0"/>
              <a:t>difference in function: </a:t>
            </a:r>
            <a:r>
              <a:rPr lang="en-GB" sz="2000" dirty="0"/>
              <a:t>CD8+ CTLs are effector cells that kill infected cells (direct action), while CD4+ effector cells secrete cytokines that activate many other effector cells (amplified action).</a:t>
            </a:r>
          </a:p>
          <a:p>
            <a:pPr>
              <a:spcBef>
                <a:spcPts val="1200"/>
              </a:spcBef>
            </a:pPr>
            <a:r>
              <a:rPr lang="en-GB" sz="2000" b="1" dirty="0"/>
              <a:t>No detectable increase in "bystander" cells </a:t>
            </a:r>
            <a:r>
              <a:rPr lang="en-GB" sz="2000" dirty="0"/>
              <a:t>that do not recognize the invading microbe</a:t>
            </a:r>
          </a:p>
          <a:p>
            <a:pPr>
              <a:spcBef>
                <a:spcPts val="1200"/>
              </a:spcBef>
            </a:pPr>
            <a:r>
              <a:rPr lang="en-GB" sz="2000" b="1" dirty="0"/>
              <a:t>Majority</a:t>
            </a:r>
            <a:r>
              <a:rPr lang="en-GB" sz="2000" dirty="0"/>
              <a:t> of the expanded clones are </a:t>
            </a:r>
            <a:r>
              <a:rPr lang="en-GB" sz="2000" b="1" dirty="0"/>
              <a:t>specific for only a few (&lt;5) immunodominant peptides </a:t>
            </a:r>
            <a:r>
              <a:rPr lang="en-GB" sz="2000" dirty="0"/>
              <a:t>of the invading microbe</a:t>
            </a:r>
          </a:p>
          <a:p>
            <a:pPr marL="0" indent="0">
              <a:spcBef>
                <a:spcPts val="1200"/>
              </a:spcBef>
              <a:buNone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4268835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3A59-B812-4C2E-85CE-FB537F5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Role</a:t>
            </a:r>
            <a:r>
              <a:rPr lang="fr-CH" dirty="0"/>
              <a:t> of CD40 ligand (CD40L)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D7617-01D3-414B-AD2A-A6F3FE04C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466" y="931201"/>
            <a:ext cx="8844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CD4+ helper T cells </a:t>
            </a:r>
            <a:r>
              <a:rPr lang="en-GB" sz="2000" dirty="0"/>
              <a:t>differentiate into effector cells that respond to antigen by producing </a:t>
            </a:r>
            <a:r>
              <a:rPr lang="en-GB" sz="2000" b="1" dirty="0"/>
              <a:t>surface molecules </a:t>
            </a:r>
            <a:r>
              <a:rPr lang="en-GB" sz="2000" dirty="0"/>
              <a:t>and </a:t>
            </a:r>
            <a:r>
              <a:rPr lang="en-GB" sz="2000" b="1" dirty="0"/>
              <a:t>cytokines</a:t>
            </a:r>
            <a:r>
              <a:rPr lang="en-GB" sz="2000" dirty="0"/>
              <a:t> that function to activate phagocytes and B lymphocytes.</a:t>
            </a:r>
          </a:p>
          <a:p>
            <a:pPr marL="0" indent="0">
              <a:buNone/>
            </a:pPr>
            <a:r>
              <a:rPr lang="en-GB" sz="2000" dirty="0"/>
              <a:t>The most important cell surface protein of CD4+ T cells is </a:t>
            </a:r>
            <a:r>
              <a:rPr lang="en-GB" sz="2000" b="1" dirty="0"/>
              <a:t>CD40 ligand (CD40L), </a:t>
            </a:r>
            <a:r>
              <a:rPr lang="en-GB" sz="2000" dirty="0"/>
              <a:t>expressed in response to antigen recognition and </a:t>
            </a:r>
            <a:r>
              <a:rPr lang="en-GB" sz="2000" dirty="0" err="1"/>
              <a:t>costimulation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/>
              <a:t>CD40L binds to its </a:t>
            </a:r>
            <a:r>
              <a:rPr lang="en-GB" sz="2000" b="1" dirty="0"/>
              <a:t>receptor CD40</a:t>
            </a:r>
            <a:r>
              <a:rPr lang="en-GB" sz="2000" dirty="0"/>
              <a:t>, which is expressed </a:t>
            </a:r>
            <a:r>
              <a:rPr lang="en-GB" sz="2000" b="1" dirty="0"/>
              <a:t>on macrophages, B cells, and dendritic cells</a:t>
            </a:r>
            <a:r>
              <a:rPr lang="en-GB" sz="2000" dirty="0"/>
              <a:t>. Engagement of CD40 activates these cells, and thus CD40L is an important participant in the activation of macrophages and B lymphocytes by helper T cells </a:t>
            </a:r>
          </a:p>
          <a:p>
            <a:endParaRPr lang="fr-CH" sz="2000" dirty="0"/>
          </a:p>
        </p:txBody>
      </p:sp>
      <p:pic>
        <p:nvPicPr>
          <p:cNvPr id="5" name="Image 12" descr="mooc_5_dia53a.jpg">
            <a:extLst>
              <a:ext uri="{FF2B5EF4-FFF2-40B4-BE49-F238E27FC236}">
                <a16:creationId xmlns:a16="http://schemas.microsoft.com/office/drawing/2014/main" id="{EB042A9D-6303-49F9-93E3-DE04FABEC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5202" b="292"/>
          <a:stretch/>
        </p:blipFill>
        <p:spPr>
          <a:xfrm>
            <a:off x="299466" y="3817875"/>
            <a:ext cx="4272534" cy="261076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age 15" descr="mooc_5_dia53b.jpg">
            <a:extLst>
              <a:ext uri="{FF2B5EF4-FFF2-40B4-BE49-F238E27FC236}">
                <a16:creationId xmlns:a16="http://schemas.microsoft.com/office/drawing/2014/main" id="{60B61125-2F05-4210-ACE1-D33460CBA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2233"/>
          <a:stretch/>
        </p:blipFill>
        <p:spPr>
          <a:xfrm>
            <a:off x="4572000" y="3817875"/>
            <a:ext cx="4413505" cy="261076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117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FA31-B66D-403D-B227-7AD7DD04EF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</a:rPr>
              <a:t>Conclusions | </a:t>
            </a:r>
            <a:r>
              <a:rPr lang="fr-CH" dirty="0" err="1">
                <a:solidFill>
                  <a:schemeClr val="bg1"/>
                </a:solidFill>
              </a:rPr>
              <a:t>Consequences</a:t>
            </a:r>
            <a:r>
              <a:rPr lang="fr-CH" dirty="0">
                <a:solidFill>
                  <a:schemeClr val="bg1"/>
                </a:solidFill>
              </a:rPr>
              <a:t> of T </a:t>
            </a:r>
            <a:r>
              <a:rPr lang="fr-CH" dirty="0" err="1">
                <a:solidFill>
                  <a:schemeClr val="bg1"/>
                </a:solidFill>
              </a:rPr>
              <a:t>cell</a:t>
            </a:r>
            <a:r>
              <a:rPr lang="fr-CH" dirty="0">
                <a:solidFill>
                  <a:schemeClr val="bg1"/>
                </a:solidFill>
              </a:rPr>
              <a:t>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A1D2-8BCD-4699-AC1C-F51124C4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1111174"/>
            <a:ext cx="8734806" cy="5365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T cell activation by DCs starts complex signalling pathways inducing T cell proliferation and T cell differentiation.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A key molecule that regulates T cell proliferation is the soluble cytokine IL-2.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Immunosuppressive drugs used in transplantation target the NFAT pathway involved in IL-2 production.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The CD40L gene expressed in differentiated CD4+ T allows T cells to interact with macrophages, B lymphocytes, and dendritic cells, which express CD40.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During an adaptive immune response a few clones of T cells recognizing immunodominant peptides of the invading microbe expand massively.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152494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r>
              <a:rPr lang="en-GB" sz="3600" dirty="0"/>
              <a:t>V-C	</a:t>
            </a:r>
            <a:br>
              <a:rPr lang="en-GB" sz="3600" dirty="0"/>
            </a:br>
            <a:r>
              <a:rPr lang="en-GB" sz="3600" dirty="0"/>
              <a:t>T cell differentiation (Th1 / Th2)</a:t>
            </a:r>
            <a:br>
              <a:rPr lang="en-GB" sz="3600" dirty="0"/>
            </a:br>
            <a:r>
              <a:rPr lang="en-GB" sz="36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8000"/>
            <a:ext cx="7886700" cy="2561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Functions of Th1 and Th2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Th1 / Th2 cell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125933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26" y="2001190"/>
            <a:ext cx="8337347" cy="3485210"/>
          </a:xfrm>
        </p:spPr>
        <p:txBody>
          <a:bodyPr/>
          <a:lstStyle/>
          <a:p>
            <a:r>
              <a:rPr lang="en-GB" dirty="0"/>
              <a:t>Which </a:t>
            </a:r>
            <a:r>
              <a:rPr lang="en-GB" b="1" dirty="0"/>
              <a:t>signals</a:t>
            </a:r>
            <a:r>
              <a:rPr lang="en-GB" dirty="0"/>
              <a:t> activate T lymphocytes?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are the few </a:t>
            </a:r>
            <a:r>
              <a:rPr lang="en-GB" b="1" dirty="0"/>
              <a:t>naïve T cells </a:t>
            </a:r>
            <a:r>
              <a:rPr lang="en-GB" dirty="0"/>
              <a:t>specific for any microbe </a:t>
            </a:r>
            <a:r>
              <a:rPr lang="en-GB" b="1" dirty="0"/>
              <a:t>converted </a:t>
            </a:r>
            <a:r>
              <a:rPr lang="en-GB" dirty="0"/>
              <a:t>into the large number of </a:t>
            </a:r>
            <a:r>
              <a:rPr lang="en-GB" b="1" dirty="0"/>
              <a:t>effector T cells </a:t>
            </a:r>
            <a:r>
              <a:rPr lang="en-GB" dirty="0"/>
              <a:t>with specialized functions?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88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95A14D-BAAA-4AF0-947C-DF35287C4E21}"/>
              </a:ext>
            </a:extLst>
          </p:cNvPr>
          <p:cNvSpPr/>
          <p:nvPr/>
        </p:nvSpPr>
        <p:spPr>
          <a:xfrm>
            <a:off x="233629" y="3927525"/>
            <a:ext cx="8734806" cy="1487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44A025-D6A5-406F-9803-6CE2137C54EB}"/>
              </a:ext>
            </a:extLst>
          </p:cNvPr>
          <p:cNvSpPr/>
          <p:nvPr/>
        </p:nvSpPr>
        <p:spPr>
          <a:xfrm>
            <a:off x="233629" y="2304288"/>
            <a:ext cx="8734806" cy="1487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7C41B-1F60-42E7-908A-206E4B59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 </a:t>
            </a:r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differentiation</a:t>
            </a:r>
            <a:r>
              <a:rPr lang="fr-CH" dirty="0"/>
              <a:t>: Th1/Th2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F491-E681-4891-B61F-8FBE52952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/>
            <a:endParaRPr lang="en-US" sz="1000" dirty="0"/>
          </a:p>
          <a:p>
            <a:pPr marL="0" indent="0" algn="just">
              <a:buNone/>
            </a:pPr>
            <a:r>
              <a:rPr lang="en-US" dirty="0"/>
              <a:t>The immune system responds very differently to </a:t>
            </a:r>
            <a:r>
              <a:rPr lang="en-US" b="1" dirty="0"/>
              <a:t>different microbes.</a:t>
            </a:r>
          </a:p>
          <a:p>
            <a:pPr marL="0" indent="0" algn="just">
              <a:buNone/>
            </a:pPr>
            <a:r>
              <a:rPr lang="en-US" dirty="0"/>
              <a:t>Examples:</a:t>
            </a:r>
          </a:p>
          <a:p>
            <a:pPr marL="342900" indent="-342900" algn="just"/>
            <a:endParaRPr lang="en-US" sz="1000" dirty="0"/>
          </a:p>
          <a:p>
            <a:pPr algn="just"/>
            <a:r>
              <a:rPr lang="en-US" b="1" dirty="0"/>
              <a:t>Intracellular microbes </a:t>
            </a:r>
            <a:r>
              <a:rPr lang="en-US" dirty="0"/>
              <a:t>such as mycobacteria are ingested by phagocytes but resist intracellular killing. The adaptive immune response results in the activation of the </a:t>
            </a:r>
            <a:r>
              <a:rPr lang="en-US" b="1" dirty="0"/>
              <a:t>phagocytes</a:t>
            </a:r>
            <a:r>
              <a:rPr lang="en-US" dirty="0"/>
              <a:t> to kill the ingested microbes. </a:t>
            </a:r>
          </a:p>
          <a:p>
            <a:pPr marL="342900" indent="-342900" algn="just"/>
            <a:endParaRPr lang="en-US" sz="1000" dirty="0"/>
          </a:p>
          <a:p>
            <a:pPr algn="just"/>
            <a:r>
              <a:rPr lang="en-US" b="1" dirty="0"/>
              <a:t>Helminthic parasites </a:t>
            </a:r>
            <a:r>
              <a:rPr lang="en-US" dirty="0"/>
              <a:t>are too large to be phagocytosed, and the immune response to helminths is dominated by the production of </a:t>
            </a:r>
            <a:r>
              <a:rPr lang="en-US" b="1" dirty="0"/>
              <a:t>immunoglobulin E (</a:t>
            </a:r>
            <a:r>
              <a:rPr lang="en-US" b="1" dirty="0" err="1"/>
              <a:t>IgE</a:t>
            </a:r>
            <a:r>
              <a:rPr lang="en-US" b="1" dirty="0"/>
              <a:t>) antibodies </a:t>
            </a:r>
            <a:r>
              <a:rPr lang="en-US" dirty="0"/>
              <a:t>and the activation of </a:t>
            </a:r>
            <a:r>
              <a:rPr lang="en-US" b="1" dirty="0"/>
              <a:t>eosinophils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86098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7D95-0F06-40CE-BDF4-402E86F2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 </a:t>
            </a:r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differentiation</a:t>
            </a:r>
            <a:r>
              <a:rPr lang="fr-CH" dirty="0"/>
              <a:t>: Th1/Th2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D0AC-984F-4404-9113-79395A98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2988742"/>
            <a:ext cx="8734806" cy="53652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000" dirty="0"/>
              <a:t>Both types of immune responses are dependent on CD4+ helper T cells, but for many years it was not clear how the CD4+ helper cells are able to stimulate such distinct immune effector mechanisms. 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This puzzle was solved by the discovery of functionally distinct </a:t>
            </a:r>
            <a:r>
              <a:rPr lang="en-GB" sz="2000" b="1" dirty="0"/>
              <a:t>subpopulations of CD4 </a:t>
            </a:r>
            <a:r>
              <a:rPr lang="en-GB" sz="2000" dirty="0"/>
              <a:t>effector T cells that are distinguished by the </a:t>
            </a:r>
            <a:r>
              <a:rPr lang="en-GB" sz="2000" b="1" dirty="0"/>
              <a:t>cytokines</a:t>
            </a:r>
            <a:r>
              <a:rPr lang="en-GB" sz="2000" dirty="0"/>
              <a:t> they produce.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The subsets that were defined first are called </a:t>
            </a:r>
            <a:r>
              <a:rPr lang="en-GB" sz="2000" b="1" dirty="0"/>
              <a:t>Th1 </a:t>
            </a:r>
            <a:r>
              <a:rPr lang="en-GB" sz="2000" dirty="0"/>
              <a:t>cells and </a:t>
            </a:r>
            <a:r>
              <a:rPr lang="en-GB" sz="2000" b="1" dirty="0"/>
              <a:t>Th2</a:t>
            </a:r>
            <a:r>
              <a:rPr lang="en-GB" sz="2000" dirty="0"/>
              <a:t> cells (type 1 or type 2 helper T cells); more recently, a third population has been identified, called </a:t>
            </a:r>
            <a:r>
              <a:rPr lang="en-GB" sz="2000" b="1" dirty="0"/>
              <a:t>Th17</a:t>
            </a:r>
            <a:r>
              <a:rPr lang="en-GB" sz="2000" dirty="0"/>
              <a:t> cells because their signature cytokine is IL-17. Regulatory T (</a:t>
            </a:r>
            <a:r>
              <a:rPr lang="en-GB" sz="2000" b="1" dirty="0"/>
              <a:t>T Reg</a:t>
            </a:r>
            <a:r>
              <a:rPr lang="en-GB" sz="2000" dirty="0"/>
              <a:t>) cells are yet another subset of CD4 T cells; their role is to suppress immune responses. </a:t>
            </a:r>
          </a:p>
          <a:p>
            <a:pPr>
              <a:spcBef>
                <a:spcPts val="1200"/>
              </a:spcBef>
            </a:pPr>
            <a:endParaRPr lang="fr-CH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59031C-3EF7-4E49-B954-CB93CD699E64}"/>
              </a:ext>
            </a:extLst>
          </p:cNvPr>
          <p:cNvSpPr/>
          <p:nvPr/>
        </p:nvSpPr>
        <p:spPr>
          <a:xfrm>
            <a:off x="5620512" y="1250106"/>
            <a:ext cx="1926336" cy="12566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IgE,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eosinophils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647B58-0381-4316-BA49-38212E595ADA}"/>
              </a:ext>
            </a:extLst>
          </p:cNvPr>
          <p:cNvSpPr/>
          <p:nvPr/>
        </p:nvSpPr>
        <p:spPr>
          <a:xfrm>
            <a:off x="1626641" y="1250106"/>
            <a:ext cx="1926336" cy="1256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Macrophages, </a:t>
            </a: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phagocytosis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B4104-6BB4-4B34-8480-0B2BAEDB4673}"/>
              </a:ext>
            </a:extLst>
          </p:cNvPr>
          <p:cNvSpPr txBox="1"/>
          <p:nvPr/>
        </p:nvSpPr>
        <p:spPr>
          <a:xfrm>
            <a:off x="3931757" y="1693753"/>
            <a:ext cx="130997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/>
              <a:t>CD4+ T </a:t>
            </a:r>
            <a:r>
              <a:rPr lang="fr-CH" dirty="0" err="1"/>
              <a:t>cells</a:t>
            </a:r>
            <a:endParaRPr lang="fr-CH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D10F0181-D823-4269-AA74-F5E52D3DA91C}"/>
              </a:ext>
            </a:extLst>
          </p:cNvPr>
          <p:cNvSpPr/>
          <p:nvPr/>
        </p:nvSpPr>
        <p:spPr>
          <a:xfrm>
            <a:off x="5241731" y="1693753"/>
            <a:ext cx="329184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8382AF1-42E4-43B4-B2C2-AA4B8F5B6437}"/>
              </a:ext>
            </a:extLst>
          </p:cNvPr>
          <p:cNvSpPr/>
          <p:nvPr/>
        </p:nvSpPr>
        <p:spPr>
          <a:xfrm rot="10800000">
            <a:off x="3602572" y="1693753"/>
            <a:ext cx="329184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3214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D800-764D-46A7-BAA8-9B79E330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0975"/>
          </a:xfrm>
        </p:spPr>
        <p:txBody>
          <a:bodyPr>
            <a:normAutofit fontScale="90000"/>
          </a:bodyPr>
          <a:lstStyle/>
          <a:p>
            <a:r>
              <a:rPr lang="en-GB" dirty="0"/>
              <a:t>Development and characteristics of </a:t>
            </a:r>
            <a:br>
              <a:rPr lang="en-GB" dirty="0"/>
            </a:br>
            <a:r>
              <a:rPr lang="en-GB" dirty="0"/>
              <a:t>subsets of CD4+ helper T lymphocytes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EA80-EF32-4B46-8B86-46A4C518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5297815"/>
            <a:ext cx="8734806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dirty="0"/>
              <a:t>Note </a:t>
            </a:r>
            <a:r>
              <a:rPr lang="fr-CH" sz="1800" dirty="0" err="1"/>
              <a:t>that</a:t>
            </a:r>
            <a:r>
              <a:rPr lang="fr-CH" sz="1800" dirty="0"/>
              <a:t> </a:t>
            </a:r>
            <a:r>
              <a:rPr lang="fr-CH" sz="1800" dirty="0" err="1"/>
              <a:t>many</a:t>
            </a:r>
            <a:r>
              <a:rPr lang="fr-CH" sz="1800" dirty="0"/>
              <a:t> helper T </a:t>
            </a:r>
            <a:r>
              <a:rPr lang="fr-CH" sz="1800" dirty="0" err="1"/>
              <a:t>cells</a:t>
            </a:r>
            <a:r>
              <a:rPr lang="fr-CH" sz="1800" dirty="0"/>
              <a:t> are not </a:t>
            </a:r>
            <a:r>
              <a:rPr lang="fr-CH" sz="1800" dirty="0" err="1"/>
              <a:t>readily</a:t>
            </a:r>
            <a:r>
              <a:rPr lang="fr-CH" sz="1800" dirty="0"/>
              <a:t> </a:t>
            </a:r>
            <a:r>
              <a:rPr lang="fr-CH" sz="1800" dirty="0" err="1"/>
              <a:t>classified</a:t>
            </a:r>
            <a:r>
              <a:rPr lang="fr-CH" sz="1800" dirty="0"/>
              <a:t> </a:t>
            </a:r>
            <a:r>
              <a:rPr lang="fr-CH" sz="1800" dirty="0" err="1"/>
              <a:t>into</a:t>
            </a:r>
            <a:r>
              <a:rPr lang="fr-CH" sz="1800" dirty="0"/>
              <a:t> </a:t>
            </a:r>
            <a:r>
              <a:rPr lang="fr-CH" sz="1800" dirty="0" err="1"/>
              <a:t>these</a:t>
            </a:r>
            <a:r>
              <a:rPr lang="fr-CH" sz="1800" dirty="0"/>
              <a:t> distinct and </a:t>
            </a:r>
            <a:r>
              <a:rPr lang="fr-CH" sz="1800" dirty="0" err="1"/>
              <a:t>polarized</a:t>
            </a:r>
            <a:r>
              <a:rPr lang="fr-CH" sz="1800" dirty="0"/>
              <a:t> </a:t>
            </a:r>
            <a:r>
              <a:rPr lang="fr-CH" sz="1800" dirty="0" err="1"/>
              <a:t>subsets</a:t>
            </a:r>
            <a:r>
              <a:rPr lang="fr-CH" sz="1800" dirty="0"/>
              <a:t>. </a:t>
            </a:r>
          </a:p>
          <a:p>
            <a:pPr marL="0" indent="0">
              <a:buNone/>
            </a:pPr>
            <a:r>
              <a:rPr lang="fr-CH" sz="1800" dirty="0"/>
              <a:t>GM-CSF, granulocyte-macrophage </a:t>
            </a:r>
            <a:r>
              <a:rPr lang="fr-CH" sz="1800" dirty="0" err="1"/>
              <a:t>colony-stimulating</a:t>
            </a:r>
            <a:r>
              <a:rPr lang="fr-CH" sz="1800" dirty="0"/>
              <a:t> factor; IFN, </a:t>
            </a:r>
            <a:r>
              <a:rPr lang="fr-CH" sz="1800" dirty="0" err="1"/>
              <a:t>interferon</a:t>
            </a:r>
            <a:r>
              <a:rPr lang="fr-CH" sz="1800" dirty="0"/>
              <a:t>; </a:t>
            </a:r>
            <a:r>
              <a:rPr lang="fr-CH" sz="1800" dirty="0" err="1"/>
              <a:t>Ig</a:t>
            </a:r>
            <a:r>
              <a:rPr lang="fr-CH" sz="1800" dirty="0"/>
              <a:t>, </a:t>
            </a:r>
            <a:r>
              <a:rPr lang="fr-CH" sz="1800" dirty="0" err="1"/>
              <a:t>immunoglobulin</a:t>
            </a:r>
            <a:r>
              <a:rPr lang="fr-CH" sz="1800" dirty="0"/>
              <a:t>; IL, </a:t>
            </a:r>
            <a:r>
              <a:rPr lang="fr-CH" sz="1800" dirty="0" err="1"/>
              <a:t>interleukin</a:t>
            </a:r>
            <a:r>
              <a:rPr lang="fr-CH" sz="1800" dirty="0"/>
              <a:t>; TNF, </a:t>
            </a:r>
            <a:r>
              <a:rPr lang="fr-CH" sz="1800" dirty="0" err="1"/>
              <a:t>tumor</a:t>
            </a:r>
            <a:r>
              <a:rPr lang="fr-CH" sz="1800" dirty="0"/>
              <a:t> </a:t>
            </a:r>
            <a:r>
              <a:rPr lang="fr-CH" sz="1800" dirty="0" err="1"/>
              <a:t>necrosis</a:t>
            </a:r>
            <a:r>
              <a:rPr lang="fr-CH" sz="1800" dirty="0"/>
              <a:t> factor.</a:t>
            </a:r>
          </a:p>
          <a:p>
            <a:pPr marL="0" indent="0">
              <a:buNone/>
            </a:pPr>
            <a:endParaRPr lang="fr-CH" sz="1800" dirty="0"/>
          </a:p>
        </p:txBody>
      </p:sp>
      <p:pic>
        <p:nvPicPr>
          <p:cNvPr id="4" name="Image 2" descr="dia_24.jpg">
            <a:extLst>
              <a:ext uri="{FF2B5EF4-FFF2-40B4-BE49-F238E27FC236}">
                <a16:creationId xmlns:a16="http://schemas.microsoft.com/office/drawing/2014/main" id="{1EB930D8-320D-47C5-A26C-82C5CC2C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603"/>
            <a:ext cx="5594011" cy="307670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25847F-2EEE-4DD9-A422-21FB291BC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63537"/>
              </p:ext>
            </p:extLst>
          </p:nvPr>
        </p:nvGraphicFramePr>
        <p:xfrm>
          <a:off x="5766816" y="1247336"/>
          <a:ext cx="3377184" cy="3571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87424">
                  <a:extLst>
                    <a:ext uri="{9D8B030D-6E8A-4147-A177-3AD203B41FA5}">
                      <a16:colId xmlns:a16="http://schemas.microsoft.com/office/drawing/2014/main" val="1031502917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val="1223107604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59207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sz="1600" dirty="0" err="1"/>
                        <a:t>Characteristics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Th1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Th2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6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sz="1600" i="1" dirty="0"/>
                        <a:t>Cytokines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H" sz="1600" dirty="0"/>
                        <a:t>IFN-γ, IL-2, TNF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H" sz="1600" dirty="0"/>
                        <a:t>IL-4, IL-5, IL-13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H" sz="1600" dirty="0"/>
                        <a:t>IL-10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H" sz="1600" dirty="0"/>
                        <a:t>IL-3, GM-CSF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1600" b="1" dirty="0"/>
                    </a:p>
                    <a:p>
                      <a:pPr algn="ctr"/>
                      <a:r>
                        <a:rPr lang="fr-CH" sz="1600" b="1" dirty="0"/>
                        <a:t>+++</a:t>
                      </a:r>
                    </a:p>
                    <a:p>
                      <a:pPr algn="ctr"/>
                      <a:r>
                        <a:rPr lang="fr-CH" sz="1600" b="1" dirty="0"/>
                        <a:t>-</a:t>
                      </a:r>
                    </a:p>
                    <a:p>
                      <a:pPr algn="ctr"/>
                      <a:r>
                        <a:rPr lang="fr-CH" sz="1600" b="1" dirty="0"/>
                        <a:t>+/-</a:t>
                      </a:r>
                    </a:p>
                    <a:p>
                      <a:pPr algn="ctr"/>
                      <a:r>
                        <a:rPr lang="fr-CH" sz="16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1600" b="1" dirty="0"/>
                    </a:p>
                    <a:p>
                      <a:pPr algn="ctr"/>
                      <a:r>
                        <a:rPr lang="fr-CH" sz="1600" b="1" dirty="0"/>
                        <a:t>-</a:t>
                      </a:r>
                    </a:p>
                    <a:p>
                      <a:pPr algn="ctr"/>
                      <a:r>
                        <a:rPr lang="fr-CH" sz="1600" b="1" dirty="0"/>
                        <a:t>+++</a:t>
                      </a:r>
                    </a:p>
                    <a:p>
                      <a:pPr algn="ctr"/>
                      <a:r>
                        <a:rPr lang="fr-CH" sz="1600" b="1" dirty="0"/>
                        <a:t>++</a:t>
                      </a:r>
                    </a:p>
                    <a:p>
                      <a:pPr algn="ctr"/>
                      <a:r>
                        <a:rPr lang="fr-CH" sz="1600" b="1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78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sz="1600" dirty="0" err="1"/>
                        <a:t>Antibody</a:t>
                      </a:r>
                      <a:r>
                        <a:rPr lang="fr-CH" sz="1600" dirty="0"/>
                        <a:t> isotypes </a:t>
                      </a:r>
                      <a:r>
                        <a:rPr lang="fr-CH" sz="1600" dirty="0" err="1"/>
                        <a:t>stimulated</a:t>
                      </a:r>
                      <a:endParaRPr lang="fr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600" dirty="0"/>
                        <a:t>IgG2a (mouse)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sz="1600" dirty="0"/>
                        <a:t>IgE, IgG1 (mouse)/IgG4 (</a:t>
                      </a:r>
                      <a:r>
                        <a:rPr lang="fr-CH" sz="1600" dirty="0" err="1"/>
                        <a:t>humans</a:t>
                      </a:r>
                      <a:r>
                        <a:rPr lang="fr-CH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09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H" sz="1600" dirty="0"/>
                        <a:t>Macrophage activation to </a:t>
                      </a:r>
                      <a:r>
                        <a:rPr lang="fr-CH" sz="1600" dirty="0" err="1"/>
                        <a:t>kill</a:t>
                      </a:r>
                      <a:r>
                        <a:rPr lang="fr-CH" sz="1600" dirty="0"/>
                        <a:t> microbes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b="1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59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18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714C-0546-48AC-A5CB-2C4102AC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Function of Th1 CD4 T Cells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2615-CE5F-4A76-89D2-77F822B59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081" y="1472057"/>
            <a:ext cx="397783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TH1 cells produce the cytokine </a:t>
            </a:r>
            <a:r>
              <a:rPr lang="en-GB" b="1" dirty="0"/>
              <a:t>interferon-</a:t>
            </a:r>
            <a:r>
              <a:rPr lang="el-GR" b="1" dirty="0"/>
              <a:t>γ</a:t>
            </a:r>
            <a:r>
              <a:rPr lang="en-GB" b="1" dirty="0"/>
              <a:t> (IFN-</a:t>
            </a:r>
            <a:r>
              <a:rPr lang="el-GR" b="1" dirty="0"/>
              <a:t>γ</a:t>
            </a:r>
            <a:r>
              <a:rPr lang="en-GB" b="1" dirty="0"/>
              <a:t>)</a:t>
            </a:r>
            <a:r>
              <a:rPr lang="en-GB" dirty="0"/>
              <a:t>, which</a:t>
            </a:r>
          </a:p>
          <a:p>
            <a:r>
              <a:rPr lang="en-GB" dirty="0"/>
              <a:t>activates phagocytes to kill ingested microbes </a:t>
            </a:r>
          </a:p>
          <a:p>
            <a:r>
              <a:rPr lang="en-GB" dirty="0"/>
              <a:t>stimulates the production of antibody isotypes that promote the phagocytosis/ opsonization of microbes </a:t>
            </a:r>
          </a:p>
          <a:p>
            <a:r>
              <a:rPr lang="en-GB" dirty="0"/>
              <a:t>stimulates the expression of class II MHC molecules and B7 co-stimulators on macrophages and dendritic cells, to amplify T cell responses</a:t>
            </a:r>
          </a:p>
          <a:p>
            <a:endParaRPr lang="fr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5D6B32-30CA-4FB6-A881-60C5BB753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/>
          <a:stretch/>
        </p:blipFill>
        <p:spPr bwMode="auto">
          <a:xfrm>
            <a:off x="4252913" y="1328928"/>
            <a:ext cx="4787900" cy="471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57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02CA-C94C-44A6-930E-7B7D8638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Function of Th2 CD4 T Cells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0111-3920-4D82-90BF-813856F71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06" y="975295"/>
            <a:ext cx="45163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IL-4</a:t>
            </a:r>
            <a:r>
              <a:rPr lang="en-GB" sz="1800" dirty="0"/>
              <a:t> produced by Th2 cells </a:t>
            </a:r>
          </a:p>
          <a:p>
            <a:r>
              <a:rPr lang="en-GB" sz="1800" dirty="0"/>
              <a:t>stimulates the production of </a:t>
            </a:r>
            <a:r>
              <a:rPr lang="en-GB" sz="1800" dirty="0" err="1"/>
              <a:t>IgE</a:t>
            </a:r>
            <a:r>
              <a:rPr lang="en-GB" sz="1800" dirty="0"/>
              <a:t> and IL-5, which activates eosinophils. </a:t>
            </a:r>
            <a:r>
              <a:rPr lang="en-GB" sz="1800" dirty="0" err="1"/>
              <a:t>IgE</a:t>
            </a:r>
            <a:r>
              <a:rPr lang="en-GB" sz="1800" dirty="0"/>
              <a:t> activates mast cells and binds to eosinophils, important in killing helminthic parasites. </a:t>
            </a:r>
          </a:p>
          <a:p>
            <a:pPr marL="0" indent="0">
              <a:buNone/>
            </a:pPr>
            <a:r>
              <a:rPr lang="en-GB" sz="1800" b="1" dirty="0"/>
              <a:t>IL-4 and IL-13 </a:t>
            </a:r>
            <a:r>
              <a:rPr lang="en-GB" sz="1800" dirty="0"/>
              <a:t>produced by Th2 cells</a:t>
            </a:r>
          </a:p>
          <a:p>
            <a:r>
              <a:rPr lang="en-GB" sz="1800" dirty="0"/>
              <a:t>promote expulsion of parasites from mucosal organs and inhibit the entry of microbes by stimulating mucus secretion.</a:t>
            </a:r>
          </a:p>
          <a:p>
            <a:pPr marL="457200" lvl="1" indent="0">
              <a:buNone/>
            </a:pPr>
            <a:r>
              <a:rPr lang="en-GB" sz="1400" dirty="0"/>
              <a:t>IL-13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mucus production</a:t>
            </a:r>
          </a:p>
          <a:p>
            <a:pPr marL="457200" lvl="1" indent="0">
              <a:buNone/>
            </a:pPr>
            <a:r>
              <a:rPr lang="en-GB" sz="1400" dirty="0"/>
              <a:t>IL-4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smooth muscle contraction </a:t>
            </a:r>
          </a:p>
          <a:p>
            <a:r>
              <a:rPr lang="en-GB" sz="1800" dirty="0"/>
              <a:t>inhibit the microbiocidal activities of macrophages and thus suppress Th1 cell-mediated immunity to balance the activation of Th1 and Th2 cells in response to that microbe. </a:t>
            </a:r>
          </a:p>
          <a:p>
            <a:pPr marL="0" indent="0">
              <a:buNone/>
            </a:pPr>
            <a:r>
              <a:rPr lang="fr-FR" sz="1800" b="1" dirty="0" err="1"/>
              <a:t>Allergic</a:t>
            </a:r>
            <a:r>
              <a:rPr lang="fr-FR" sz="1800" b="1" dirty="0"/>
              <a:t> </a:t>
            </a:r>
            <a:r>
              <a:rPr lang="fr-FR" sz="1800" b="1" dirty="0" err="1"/>
              <a:t>reactions</a:t>
            </a:r>
            <a:r>
              <a:rPr lang="fr-FR" sz="1800" b="1" dirty="0"/>
              <a:t> are Th2-like </a:t>
            </a:r>
            <a:r>
              <a:rPr lang="fr-FR" sz="1800" b="1" dirty="0" err="1"/>
              <a:t>reactions</a:t>
            </a:r>
            <a:r>
              <a:rPr lang="fr-FR" sz="1800" b="1" dirty="0"/>
              <a:t> in </a:t>
            </a:r>
            <a:r>
              <a:rPr lang="fr-FR" sz="1800" b="1" dirty="0" err="1"/>
              <a:t>response</a:t>
            </a:r>
            <a:r>
              <a:rPr lang="fr-FR" sz="1800" b="1" dirty="0"/>
              <a:t> to </a:t>
            </a:r>
            <a:r>
              <a:rPr lang="fr-FR" sz="1800" b="1" dirty="0" err="1"/>
              <a:t>allergens</a:t>
            </a:r>
            <a:r>
              <a:rPr lang="fr-FR" sz="1800" b="1" dirty="0"/>
              <a:t> </a:t>
            </a:r>
            <a:r>
              <a:rPr lang="fr-FR" sz="1800" b="1" dirty="0" err="1"/>
              <a:t>that</a:t>
            </a:r>
            <a:r>
              <a:rPr lang="fr-FR" sz="1800" b="1" dirty="0"/>
              <a:t> </a:t>
            </a:r>
            <a:r>
              <a:rPr lang="fr-FR" sz="1800" b="1" dirty="0" err="1"/>
              <a:t>mimic</a:t>
            </a:r>
            <a:r>
              <a:rPr lang="fr-FR" sz="1800" b="1" dirty="0"/>
              <a:t> </a:t>
            </a:r>
            <a:r>
              <a:rPr lang="fr-FR" sz="1800" b="1" dirty="0" err="1"/>
              <a:t>foreign</a:t>
            </a:r>
            <a:r>
              <a:rPr lang="fr-FR" sz="1800" b="1" dirty="0"/>
              <a:t> </a:t>
            </a:r>
            <a:r>
              <a:rPr lang="fr-FR" sz="1800" b="1" dirty="0" err="1"/>
              <a:t>antigens</a:t>
            </a:r>
            <a:r>
              <a:rPr lang="fr-FR" sz="1800" b="1" dirty="0"/>
              <a:t>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fr-CH" sz="1800" dirty="0"/>
          </a:p>
        </p:txBody>
      </p:sp>
      <p:pic>
        <p:nvPicPr>
          <p:cNvPr id="5" name="Image 2" descr="Dia_26.jpg">
            <a:extLst>
              <a:ext uri="{FF2B5EF4-FFF2-40B4-BE49-F238E27FC236}">
                <a16:creationId xmlns:a16="http://schemas.microsoft.com/office/drawing/2014/main" id="{A32351D7-1978-42CD-B3C9-B24DCFB3E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9178"/>
          <a:stretch/>
        </p:blipFill>
        <p:spPr>
          <a:xfrm>
            <a:off x="4572000" y="975295"/>
            <a:ext cx="4455200" cy="42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7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2888-1E54-4038-A01B-F39C8224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the Th1 subset</a:t>
            </a:r>
            <a:endParaRPr lang="fr-CH" dirty="0"/>
          </a:p>
        </p:txBody>
      </p:sp>
      <p:pic>
        <p:nvPicPr>
          <p:cNvPr id="5" name="Image 2" descr="dia_27.jpg">
            <a:extLst>
              <a:ext uri="{FF2B5EF4-FFF2-40B4-BE49-F238E27FC236}">
                <a16:creationId xmlns:a16="http://schemas.microsoft.com/office/drawing/2014/main" id="{C417772C-609A-43D8-B321-0B467C34A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04" y="2188138"/>
            <a:ext cx="4492496" cy="4592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0C9F-787D-4247-97D9-41CE350E9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46" y="959993"/>
            <a:ext cx="52966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Cytokines</a:t>
            </a:r>
            <a:r>
              <a:rPr lang="en-GB" sz="1800" dirty="0"/>
              <a:t> that induce Th1 development:</a:t>
            </a:r>
          </a:p>
          <a:p>
            <a:r>
              <a:rPr lang="en-GB" sz="1800" b="1" dirty="0"/>
              <a:t>IL-12 (and IL-18) </a:t>
            </a:r>
            <a:r>
              <a:rPr lang="en-GB" sz="1800" dirty="0"/>
              <a:t>produced by microbe-activated dendritic cells and macrophages</a:t>
            </a:r>
          </a:p>
          <a:p>
            <a:r>
              <a:rPr lang="en-GB" sz="1800" b="1" dirty="0"/>
              <a:t>IFN-</a:t>
            </a:r>
            <a:r>
              <a:rPr lang="el-GR" sz="1800" b="1" dirty="0"/>
              <a:t>γ</a:t>
            </a:r>
            <a:r>
              <a:rPr lang="en-GB" sz="1800" b="1" dirty="0"/>
              <a:t> </a:t>
            </a:r>
            <a:r>
              <a:rPr lang="en-GB" sz="1800" dirty="0"/>
              <a:t>made by NK cells or by the responding T cells themselves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Transcription factors </a:t>
            </a:r>
            <a:r>
              <a:rPr lang="en-GB" sz="1800" dirty="0"/>
              <a:t>involved in Th1 differentiation </a:t>
            </a:r>
          </a:p>
          <a:p>
            <a:r>
              <a:rPr lang="en-GB" sz="1800" b="1" dirty="0"/>
              <a:t>T-bet</a:t>
            </a:r>
            <a:r>
              <a:rPr lang="en-GB" sz="1800" dirty="0"/>
              <a:t> (induced by IFN-</a:t>
            </a:r>
            <a:r>
              <a:rPr lang="el-GR" sz="1800" dirty="0"/>
              <a:t> γ</a:t>
            </a:r>
            <a:r>
              <a:rPr lang="en-GB" sz="1800" dirty="0"/>
              <a:t>) </a:t>
            </a:r>
          </a:p>
          <a:p>
            <a:r>
              <a:rPr lang="en-GB" sz="1800" b="1" dirty="0"/>
              <a:t>Stat4</a:t>
            </a:r>
            <a:r>
              <a:rPr lang="en-GB" sz="1800" dirty="0"/>
              <a:t> (induced by IL-12)</a:t>
            </a:r>
          </a:p>
          <a:p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2586979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6">
            <a:extLst>
              <a:ext uri="{FF2B5EF4-FFF2-40B4-BE49-F238E27FC236}">
                <a16:creationId xmlns:a16="http://schemas.microsoft.com/office/drawing/2014/main" id="{03053E99-9FB3-DF42-93B8-5D0D06DB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12" y="1930166"/>
            <a:ext cx="4786418" cy="282833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1778" dirty="0"/>
              <a:t>The cytokines that induce Th2 cell differentiation: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1778" dirty="0"/>
              <a:t>	- IL25 and IL33 produces by barrier epithelia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1778" dirty="0"/>
              <a:t>	- IL-4 produced by the T cells themselves in the absence of IL-12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fr-FR" sz="1778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fr-FR" sz="1778" dirty="0"/>
              <a:t>The transcription factors involved in Th2 development are </a:t>
            </a:r>
            <a:r>
              <a:rPr lang="en-US" altLang="fr-FR" sz="1778"/>
              <a:t>GATA-3 and </a:t>
            </a:r>
            <a:r>
              <a:rPr lang="en-US" altLang="fr-FR" sz="1778" dirty="0"/>
              <a:t>Stat6 (induced by IL-4). </a:t>
            </a:r>
          </a:p>
        </p:txBody>
      </p:sp>
      <p:sp>
        <p:nvSpPr>
          <p:cNvPr id="57349" name="Slide Number Placeholder 4">
            <a:extLst>
              <a:ext uri="{FF2B5EF4-FFF2-40B4-BE49-F238E27FC236}">
                <a16:creationId xmlns:a16="http://schemas.microsoft.com/office/drawing/2014/main" id="{73E17575-FB12-CE4F-A56A-5FA7E12C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0408" indent="-254003">
              <a:spcBef>
                <a:spcPct val="20000"/>
              </a:spcBef>
              <a:buChar char="–"/>
              <a:defRPr sz="248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16013" indent="-203203">
              <a:spcBef>
                <a:spcPct val="20000"/>
              </a:spcBef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22418" indent="-203203">
              <a:spcBef>
                <a:spcPct val="20000"/>
              </a:spcBef>
              <a:buChar char="–"/>
              <a:defRPr sz="177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23" indent="-203203">
              <a:spcBef>
                <a:spcPct val="20000"/>
              </a:spcBef>
              <a:buChar char="»"/>
              <a:defRPr sz="177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235228" indent="-20320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41633" indent="-20320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48038" indent="-20320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54443" indent="-20320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7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9511B8-DC55-5C4F-B5C0-07577E9A6B9E}" type="slidenum">
              <a:rPr lang="en-US" altLang="fr-FR" sz="1244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fr-FR" sz="1244"/>
          </a:p>
        </p:txBody>
      </p:sp>
      <p:sp>
        <p:nvSpPr>
          <p:cNvPr id="57350" name="TextBox 5">
            <a:extLst>
              <a:ext uri="{FF2B5EF4-FFF2-40B4-BE49-F238E27FC236}">
                <a16:creationId xmlns:a16="http://schemas.microsoft.com/office/drawing/2014/main" id="{EB322BA0-137A-384F-BC77-0217580D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311" y="3812823"/>
            <a:ext cx="583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IL25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/>
              <a:t>IL33</a:t>
            </a:r>
            <a:endParaRPr lang="en-US" altLang="fr-FR" sz="1600"/>
          </a:p>
        </p:txBody>
      </p:sp>
      <p:pic>
        <p:nvPicPr>
          <p:cNvPr id="7" name="Image 2" descr="dia_28.jpg">
            <a:extLst>
              <a:ext uri="{FF2B5EF4-FFF2-40B4-BE49-F238E27FC236}">
                <a16:creationId xmlns:a16="http://schemas.microsoft.com/office/drawing/2014/main" id="{66DA0323-A229-144C-8DBF-FA551ED11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69" y="1738283"/>
            <a:ext cx="3607895" cy="41490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A43D88-CA29-644B-A5C8-82ECF1F5BE03}"/>
              </a:ext>
            </a:extLst>
          </p:cNvPr>
          <p:cNvSpPr txBox="1">
            <a:spLocks/>
          </p:cNvSpPr>
          <p:nvPr/>
        </p:nvSpPr>
        <p:spPr>
          <a:xfrm>
            <a:off x="0" y="10052"/>
            <a:ext cx="9144000" cy="768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Development of the Th2 subset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86109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6A58-2847-4F4C-BA5D-1DC20363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Th1/Th2 </a:t>
            </a:r>
            <a:r>
              <a:rPr lang="fr-CH" dirty="0" err="1"/>
              <a:t>signalling</a:t>
            </a:r>
            <a:r>
              <a:rPr lang="fr-CH" dirty="0"/>
              <a:t> </a:t>
            </a:r>
            <a:r>
              <a:rPr lang="fr-CH" dirty="0" err="1"/>
              <a:t>pathways</a:t>
            </a:r>
            <a:endParaRPr lang="fr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AFD577-6862-4AC0-917E-19F1F5ED7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Polarization into Th1 or Th2 phenotypes, which relies on different gene signalling pathways, depends on: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  the </a:t>
            </a:r>
            <a:r>
              <a:rPr lang="en-GB" sz="2000" b="1" dirty="0"/>
              <a:t>cytokine microenvironment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  interactions with DCs via </a:t>
            </a:r>
            <a:r>
              <a:rPr lang="en-GB" sz="2000" b="1" dirty="0"/>
              <a:t>co-receptors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  the nature and concentration of </a:t>
            </a:r>
            <a:r>
              <a:rPr lang="en-GB" sz="2000" b="1" dirty="0"/>
              <a:t>antigen</a:t>
            </a:r>
            <a:r>
              <a:rPr lang="en-GB" sz="2000" dirty="0"/>
              <a:t> presented.</a:t>
            </a:r>
          </a:p>
          <a:p>
            <a:pPr>
              <a:spcBef>
                <a:spcPts val="0"/>
              </a:spcBef>
            </a:pPr>
            <a:endParaRPr lang="fr-CH" sz="2000" dirty="0"/>
          </a:p>
        </p:txBody>
      </p:sp>
      <p:pic>
        <p:nvPicPr>
          <p:cNvPr id="6" name="4137_all.mp4">
            <a:hlinkClick r:id="" action="ppaction://media"/>
            <a:extLst>
              <a:ext uri="{FF2B5EF4-FFF2-40B4-BE49-F238E27FC236}">
                <a16:creationId xmlns:a16="http://schemas.microsoft.com/office/drawing/2014/main" id="{E6745F6A-6ECD-4261-8DC6-4FA4868EDA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629" y="3050214"/>
            <a:ext cx="3960440" cy="3354725"/>
          </a:xfrm>
          <a:prstGeom prst="rect">
            <a:avLst/>
          </a:prstGeom>
        </p:spPr>
      </p:pic>
      <p:pic>
        <p:nvPicPr>
          <p:cNvPr id="7" name="4138_all.mp4">
            <a:hlinkClick r:id="" action="ppaction://media"/>
            <a:extLst>
              <a:ext uri="{FF2B5EF4-FFF2-40B4-BE49-F238E27FC236}">
                <a16:creationId xmlns:a16="http://schemas.microsoft.com/office/drawing/2014/main" id="{44A9DD48-FED6-4396-AF51-ED9B2010203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7970" y="3109202"/>
            <a:ext cx="4348600" cy="3274240"/>
          </a:xfrm>
          <a:prstGeom prst="rect">
            <a:avLst/>
          </a:prstGeom>
        </p:spPr>
      </p:pic>
      <p:sp>
        <p:nvSpPr>
          <p:cNvPr id="8" name="Text Box 16">
            <a:extLst>
              <a:ext uri="{FF2B5EF4-FFF2-40B4-BE49-F238E27FC236}">
                <a16:creationId xmlns:a16="http://schemas.microsoft.com/office/drawing/2014/main" id="{D53939A4-D444-4D42-9014-505C7AA12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349" y="277495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/>
              <a:t>Th1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06C33B2-AB3D-47B3-A8A9-76043ECCB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262" y="277495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/>
              <a:t>Th2</a:t>
            </a:r>
          </a:p>
        </p:txBody>
      </p:sp>
    </p:spTree>
    <p:extLst>
      <p:ext uri="{BB962C8B-B14F-4D97-AF65-F5344CB8AC3E}">
        <p14:creationId xmlns:p14="http://schemas.microsoft.com/office/powerpoint/2010/main" val="11095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FA31-B66D-403D-B227-7AD7DD04EF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fr-CH" dirty="0">
                <a:solidFill>
                  <a:schemeClr val="bg1"/>
                </a:solidFill>
              </a:rPr>
              <a:t>Conclusions | T </a:t>
            </a:r>
            <a:r>
              <a:rPr lang="fr-CH" dirty="0" err="1">
                <a:solidFill>
                  <a:schemeClr val="bg1"/>
                </a:solidFill>
              </a:rPr>
              <a:t>cell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differentiation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A1D2-8BCD-4699-AC1C-F51124C4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7" y="1013638"/>
            <a:ext cx="8734806" cy="53652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CD4 helper T cells differentiate into subsets of effector cells that produce restricted sets of cytokines and perform different functions.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Th1 cells, which produce IFN-γ, activate phagocytes to eliminate ingested microbes, and stimulate the production of opsonizing and complement-binding antibodies.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Th2 cells, which produce IL-4 and IL-5, stimulate </a:t>
            </a:r>
            <a:r>
              <a:rPr lang="en-GB" sz="1800" dirty="0" err="1"/>
              <a:t>IgE</a:t>
            </a:r>
            <a:r>
              <a:rPr lang="en-GB" sz="1800" dirty="0"/>
              <a:t> production and activate eosinophils, which function mainly in </a:t>
            </a:r>
            <a:r>
              <a:rPr lang="en-GB" sz="1800" dirty="0" err="1"/>
              <a:t>defense</a:t>
            </a:r>
            <a:r>
              <a:rPr lang="en-GB" sz="1800" dirty="0"/>
              <a:t> against helminths.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Th17 cells, which produce IL-17, are implicated in several inflammatory diseases and may play a role in </a:t>
            </a:r>
            <a:r>
              <a:rPr lang="en-GB" sz="1800" dirty="0" err="1"/>
              <a:t>defense</a:t>
            </a:r>
            <a:r>
              <a:rPr lang="en-GB" sz="1800" dirty="0"/>
              <a:t> against bacterial infections.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The polarization into various Th is mediated by cytokines and involves epigenetic changes of T cells populations.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Th1 differentiation is induced by IL-12 and IFN-</a:t>
            </a:r>
            <a:r>
              <a:rPr lang="el-GR" sz="1800" dirty="0"/>
              <a:t>γ</a:t>
            </a:r>
            <a:r>
              <a:rPr lang="en-GB" sz="1800" dirty="0"/>
              <a:t> and involves the transcription factor T-Bet.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1800" dirty="0"/>
              <a:t>Th2 differentiation is induced by IL-25, IL-33 and IL-4 and involves the transcription factor GATA-3.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1800" dirty="0"/>
              <a:t>Not discussed in the course: Innate lymphoid cells and </a:t>
            </a:r>
            <a:r>
              <a:rPr lang="en-GB" sz="1800"/>
              <a:t>their  </a:t>
            </a:r>
            <a:r>
              <a:rPr lang="en-GB" sz="1800" dirty="0"/>
              <a:t>polarization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290730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FC31-F3C2-4423-8C22-C169656F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Role and Phases of T cell response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A0F4-4BFC-4F87-8E1D-75F58FB0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 cell immune responses serve </a:t>
            </a:r>
            <a:r>
              <a:rPr lang="en-GB" sz="2000" b="1" dirty="0"/>
              <a:t>three purposes: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eliminate intracellular microbes, such as viruses, that infect and replicate inside various cell types, including non-phagocytic cells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defend against intracellular microbes that evolved to survive within phagocytes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assist the development of B cell responses, activate macrophages, </a:t>
            </a:r>
            <a:r>
              <a:rPr lang="en-GB" sz="2000" dirty="0" err="1"/>
              <a:t>cmast</a:t>
            </a:r>
            <a:r>
              <a:rPr lang="en-GB" sz="2000" dirty="0"/>
              <a:t> cells, and eosinophils</a:t>
            </a:r>
          </a:p>
          <a:p>
            <a:r>
              <a:rPr lang="en-GB" sz="2000" dirty="0"/>
              <a:t>T cell immune responses can be divided into </a:t>
            </a:r>
            <a:r>
              <a:rPr lang="en-GB" sz="2000" b="1" dirty="0"/>
              <a:t>three phases: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Induction phase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Effector phase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Contraction phase </a:t>
            </a:r>
            <a:endParaRPr lang="fr-CH" sz="2000" dirty="0"/>
          </a:p>
        </p:txBody>
      </p:sp>
      <p:pic>
        <p:nvPicPr>
          <p:cNvPr id="4" name="4116_1.mp4">
            <a:hlinkClick r:id="" action="ppaction://media"/>
            <a:extLst>
              <a:ext uri="{FF2B5EF4-FFF2-40B4-BE49-F238E27FC236}">
                <a16:creationId xmlns:a16="http://schemas.microsoft.com/office/drawing/2014/main" id="{32AD6F82-EEBF-491B-8F3B-9F466A3B35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4236" y="3416603"/>
            <a:ext cx="6639764" cy="31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9AD8CD-8006-4640-8AA5-E6B8613A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Life of a mature T cell after contact with antigen</a:t>
            </a:r>
            <a:endParaRPr lang="fr-CH" dirty="0"/>
          </a:p>
        </p:txBody>
      </p:sp>
      <p:pic>
        <p:nvPicPr>
          <p:cNvPr id="5" name="Image 1" descr="dia_6.jpg">
            <a:extLst>
              <a:ext uri="{FF2B5EF4-FFF2-40B4-BE49-F238E27FC236}">
                <a16:creationId xmlns:a16="http://schemas.microsoft.com/office/drawing/2014/main" id="{57C92BB4-D2B6-4C38-A926-F808BBB87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2835"/>
          <a:stretch/>
        </p:blipFill>
        <p:spPr>
          <a:xfrm>
            <a:off x="415636" y="908305"/>
            <a:ext cx="8312728" cy="59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910" y="2438274"/>
            <a:ext cx="7341441" cy="48736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V-A	T cell activation by APCs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V-B	Consequences of T cell activation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V-C	T cell differentiation (Th1 / Th2)</a:t>
            </a:r>
          </a:p>
          <a:p>
            <a:pPr marL="914400" lvl="2" indent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28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46261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r>
              <a:rPr lang="en-GB" sz="3600" dirty="0"/>
              <a:t>V-1	</a:t>
            </a:r>
            <a:br>
              <a:rPr lang="en-GB" sz="3600" dirty="0"/>
            </a:br>
            <a:r>
              <a:rPr lang="en-GB" sz="3600" dirty="0"/>
              <a:t>T cell activation by APCs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8000"/>
            <a:ext cx="7886700" cy="2561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2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immunological synapse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TCR activation by </a:t>
            </a:r>
            <a:r>
              <a:rPr lang="en-GB" b="1" dirty="0" err="1"/>
              <a:t>superantigens</a:t>
            </a: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Role of co-stimulation and cell adhesion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Specific features of CD8 T cell activation</a:t>
            </a:r>
          </a:p>
        </p:txBody>
      </p:sp>
    </p:spTree>
    <p:extLst>
      <p:ext uri="{BB962C8B-B14F-4D97-AF65-F5344CB8AC3E}">
        <p14:creationId xmlns:p14="http://schemas.microsoft.com/office/powerpoint/2010/main" val="394776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3143-729E-4733-B8F2-D85EA9E3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The 2 </a:t>
            </a:r>
            <a:r>
              <a:rPr lang="fr-CH" dirty="0" err="1"/>
              <a:t>signals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6B81-DA3D-40A3-BCBB-B5DD895D5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14" y="1737384"/>
            <a:ext cx="38862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T-cell activation typically requires two events:</a:t>
            </a:r>
          </a:p>
          <a:p>
            <a:r>
              <a:rPr lang="en-GB" b="1" dirty="0"/>
              <a:t>TCR engagement</a:t>
            </a:r>
            <a:r>
              <a:rPr lang="en-GB" dirty="0"/>
              <a:t>: antigen recognition by T cell, a specific event that involves the ligation of the TCR/CD3 complex with antigen fragments bound to MHC molecules on APCs.</a:t>
            </a:r>
          </a:p>
          <a:p>
            <a:r>
              <a:rPr lang="en-GB" b="1" dirty="0"/>
              <a:t>Co-stimulation</a:t>
            </a:r>
            <a:r>
              <a:rPr lang="en-GB" dirty="0"/>
              <a:t>: antigen-nonspecific interactions between co-stimulatory molecules and their ligands on the APC and the T cell. 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3681_allsteps 13.27.13.mp4">
            <a:hlinkClick r:id="" action="ppaction://media"/>
            <a:extLst>
              <a:ext uri="{FF2B5EF4-FFF2-40B4-BE49-F238E27FC236}">
                <a16:creationId xmlns:a16="http://schemas.microsoft.com/office/drawing/2014/main" id="{B0AB53E2-17CB-4B39-9FBC-B9EC2305C5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2514" y="1737384"/>
            <a:ext cx="4901431" cy="39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69A2-0FBA-45C7-897E-2EEFCA20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8096"/>
          </a:xfrm>
        </p:spPr>
        <p:txBody>
          <a:bodyPr/>
          <a:lstStyle/>
          <a:p>
            <a:r>
              <a:rPr lang="fr-CH" dirty="0"/>
              <a:t>T </a:t>
            </a:r>
            <a:r>
              <a:rPr lang="fr-CH" dirty="0" err="1"/>
              <a:t>cell</a:t>
            </a:r>
            <a:r>
              <a:rPr lang="fr-CH" dirty="0"/>
              <a:t> / APC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5D789-C6DC-422F-BE21-7366477E5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06735"/>
            <a:ext cx="5084064" cy="4351338"/>
          </a:xfrm>
        </p:spPr>
        <p:txBody>
          <a:bodyPr>
            <a:noAutofit/>
          </a:bodyPr>
          <a:lstStyle/>
          <a:p>
            <a:r>
              <a:rPr lang="en-GB" sz="1800" b="1" dirty="0"/>
              <a:t>Initial contacts </a:t>
            </a:r>
            <a:r>
              <a:rPr lang="en-GB" sz="1800" dirty="0"/>
              <a:t>between APCs and T cells are </a:t>
            </a:r>
            <a:r>
              <a:rPr lang="en-GB" sz="1800" b="1" dirty="0"/>
              <a:t>antigen-independent </a:t>
            </a:r>
            <a:r>
              <a:rPr lang="en-GB" sz="1800" dirty="0"/>
              <a:t>and mediated by cell-adhesion molecules (e.g. LFA1 on T cells and ICAM on APCs)</a:t>
            </a:r>
          </a:p>
          <a:p>
            <a:r>
              <a:rPr lang="en-GB" sz="1800" b="1" dirty="0"/>
              <a:t>Upon antigen recognition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interactions occur between the TCR and MHC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specialized junctions form at the cell surface, the </a:t>
            </a:r>
            <a:r>
              <a:rPr lang="en-GB" sz="1800" b="1" dirty="0"/>
              <a:t>immunological synapses (IS)</a:t>
            </a:r>
            <a:endParaRPr lang="en-GB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An IS contains</a:t>
            </a:r>
          </a:p>
          <a:p>
            <a:pPr lvl="2"/>
            <a:r>
              <a:rPr lang="en-GB" dirty="0"/>
              <a:t>the TCR/MHC-peptide complex </a:t>
            </a:r>
          </a:p>
          <a:p>
            <a:pPr lvl="2"/>
            <a:r>
              <a:rPr lang="en-GB" dirty="0"/>
              <a:t>the co-receptors (CD4/CD8)</a:t>
            </a:r>
          </a:p>
          <a:p>
            <a:pPr lvl="2"/>
            <a:r>
              <a:rPr lang="en-GB" dirty="0"/>
              <a:t>the co-stimulatory molecules </a:t>
            </a:r>
          </a:p>
          <a:p>
            <a:pPr lvl="2"/>
            <a:r>
              <a:rPr lang="en-GB" dirty="0"/>
              <a:t>peripheral cell adhesion molecules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An IS </a:t>
            </a:r>
            <a:r>
              <a:rPr lang="en-GB" sz="1800" dirty="0" err="1"/>
              <a:t>is</a:t>
            </a:r>
            <a:r>
              <a:rPr lang="en-GB" sz="1800" dirty="0"/>
              <a:t> maintained for up to 48 h enabling the prolonged signal transduction required for T cell activation </a:t>
            </a:r>
            <a:endParaRPr lang="fr-CH" sz="1800" dirty="0"/>
          </a:p>
        </p:txBody>
      </p:sp>
      <p:pic>
        <p:nvPicPr>
          <p:cNvPr id="5" name="Image 2" descr="4122_2 - copie.jpg">
            <a:extLst>
              <a:ext uri="{FF2B5EF4-FFF2-40B4-BE49-F238E27FC236}">
                <a16:creationId xmlns:a16="http://schemas.microsoft.com/office/drawing/2014/main" id="{C7C512B2-37F6-4801-8BC7-6BF7961FF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r="9385"/>
          <a:stretch/>
        </p:blipFill>
        <p:spPr>
          <a:xfrm>
            <a:off x="5205984" y="1340309"/>
            <a:ext cx="3779520" cy="48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5005"/>
      </p:ext>
    </p:extLst>
  </p:cSld>
  <p:clrMapOvr>
    <a:masterClrMapping/>
  </p:clrMapOvr>
</p:sld>
</file>

<file path=ppt/theme/theme1.xml><?xml version="1.0" encoding="utf-8"?>
<a:theme xmlns:a="http://schemas.openxmlformats.org/drawingml/2006/main" name="MOOC_blue_calibr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C_blue_calibri.potx" id="{BAE3B292-7B92-4592-8C9A-D826554EB18E}" vid="{299F4D9C-0CF9-4AEA-8AF3-AA5B7D6CA2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MOOC_blue_calibri</Template>
  <TotalTime>593</TotalTime>
  <Words>2964</Words>
  <Application>Microsoft Macintosh PowerPoint</Application>
  <PresentationFormat>Affichage à l'écran (4:3)</PresentationFormat>
  <Paragraphs>317</Paragraphs>
  <Slides>38</Slides>
  <Notes>1</Notes>
  <HiddenSlides>0</HiddenSlides>
  <MMClips>8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Courier New</vt:lpstr>
      <vt:lpstr>Wingdings</vt:lpstr>
      <vt:lpstr>MOOC_blue_calibri</vt:lpstr>
      <vt:lpstr>V. T cell response</vt:lpstr>
      <vt:lpstr> Introduction  </vt:lpstr>
      <vt:lpstr>Questions </vt:lpstr>
      <vt:lpstr>Role and Phases of T cell response</vt:lpstr>
      <vt:lpstr>Life of a mature T cell after contact with antigen</vt:lpstr>
      <vt:lpstr>Outline</vt:lpstr>
      <vt:lpstr> V-1  T cell activation by APCs </vt:lpstr>
      <vt:lpstr>The 2 signals</vt:lpstr>
      <vt:lpstr>T cell / APC interactions</vt:lpstr>
      <vt:lpstr>TCR / antigen interactions</vt:lpstr>
      <vt:lpstr>TCR-activation by superantigens</vt:lpstr>
      <vt:lpstr>Co-stimulatory molecules</vt:lpstr>
      <vt:lpstr>The role of co-stimulation</vt:lpstr>
      <vt:lpstr>Adhesion molecules</vt:lpstr>
      <vt:lpstr>Specific features of CD8+ T cell activation</vt:lpstr>
      <vt:lpstr>Specific features of CD8+ T cell activation</vt:lpstr>
      <vt:lpstr>Conclusions | T cell activation</vt:lpstr>
      <vt:lpstr> V-2  Consequences of T cell activation </vt:lpstr>
      <vt:lpstr>Signal transduction</vt:lpstr>
      <vt:lpstr>Signal transduction: initial steps</vt:lpstr>
      <vt:lpstr>Signal transduction: the NFκB pathway</vt:lpstr>
      <vt:lpstr>Signal transduction: the NFAT pathway</vt:lpstr>
      <vt:lpstr>Cytokine production</vt:lpstr>
      <vt:lpstr>Clonal expansion (1)</vt:lpstr>
      <vt:lpstr>Importance of IL-2</vt:lpstr>
      <vt:lpstr>Clonal expansion (2)</vt:lpstr>
      <vt:lpstr>Role of CD40 ligand (CD40L)</vt:lpstr>
      <vt:lpstr>Conclusions | Consequences of T cell activation</vt:lpstr>
      <vt:lpstr> V-C  T cell differentiation (Th1 / Th2)  </vt:lpstr>
      <vt:lpstr>T cell differentiation: Th1/Th2</vt:lpstr>
      <vt:lpstr>T cell differentiation: Th1/Th2</vt:lpstr>
      <vt:lpstr>Development and characteristics of  subsets of CD4+ helper T lymphocytes</vt:lpstr>
      <vt:lpstr>Function of Th1 CD4 T Cells</vt:lpstr>
      <vt:lpstr>Function of Th2 CD4 T Cells</vt:lpstr>
      <vt:lpstr>Development of the Th1 subset</vt:lpstr>
      <vt:lpstr>Présentation PowerPoint</vt:lpstr>
      <vt:lpstr>Th1/Th2 signalling pathways</vt:lpstr>
      <vt:lpstr>Conclusions | T cell differentiation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 T cell response</dc:title>
  <dc:creator>Claudine Neyen</dc:creator>
  <cp:lastModifiedBy>Utilisateur de Microsoft Office</cp:lastModifiedBy>
  <cp:revision>35</cp:revision>
  <dcterms:created xsi:type="dcterms:W3CDTF">2017-12-03T13:49:49Z</dcterms:created>
  <dcterms:modified xsi:type="dcterms:W3CDTF">2018-05-18T13:05:27Z</dcterms:modified>
</cp:coreProperties>
</file>